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1" r:id="rId3"/>
    <p:sldId id="270" r:id="rId4"/>
    <p:sldId id="314" r:id="rId5"/>
    <p:sldId id="291" r:id="rId6"/>
    <p:sldId id="309" r:id="rId7"/>
    <p:sldId id="310" r:id="rId8"/>
    <p:sldId id="311" r:id="rId9"/>
    <p:sldId id="312" r:id="rId10"/>
    <p:sldId id="313" r:id="rId11"/>
    <p:sldId id="294" r:id="rId12"/>
    <p:sldId id="298" r:id="rId13"/>
    <p:sldId id="317" r:id="rId14"/>
    <p:sldId id="299" r:id="rId15"/>
    <p:sldId id="300" r:id="rId16"/>
    <p:sldId id="301" r:id="rId17"/>
    <p:sldId id="318" r:id="rId18"/>
    <p:sldId id="319" r:id="rId19"/>
    <p:sldId id="302" r:id="rId20"/>
    <p:sldId id="307" r:id="rId21"/>
    <p:sldId id="303" r:id="rId22"/>
    <p:sldId id="304" r:id="rId23"/>
    <p:sldId id="305" r:id="rId24"/>
    <p:sldId id="292" r:id="rId25"/>
    <p:sldId id="297" r:id="rId26"/>
    <p:sldId id="315" r:id="rId27"/>
    <p:sldId id="316" r:id="rId28"/>
    <p:sldId id="320" r:id="rId29"/>
    <p:sldId id="321" r:id="rId30"/>
    <p:sldId id="322" r:id="rId31"/>
    <p:sldId id="323" r:id="rId32"/>
    <p:sldId id="324" r:id="rId33"/>
    <p:sldId id="327" r:id="rId34"/>
    <p:sldId id="325" r:id="rId35"/>
    <p:sldId id="326" r:id="rId36"/>
    <p:sldId id="328" r:id="rId37"/>
    <p:sldId id="339" r:id="rId38"/>
    <p:sldId id="329" r:id="rId39"/>
    <p:sldId id="330" r:id="rId40"/>
    <p:sldId id="332" r:id="rId41"/>
    <p:sldId id="335" r:id="rId42"/>
    <p:sldId id="336" r:id="rId43"/>
    <p:sldId id="338" r:id="rId44"/>
    <p:sldId id="25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petz" initials="P" lastIdx="1" clrIdx="0">
    <p:extLst>
      <p:ext uri="{19B8F6BF-5375-455C-9EA6-DF929625EA0E}">
        <p15:presenceInfo xmlns:p15="http://schemas.microsoft.com/office/powerpoint/2012/main" userId="Pape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6374" autoAdjust="0"/>
  </p:normalViewPr>
  <p:slideViewPr>
    <p:cSldViewPr snapToGrid="0" showGuides="1">
      <p:cViewPr varScale="1">
        <p:scale>
          <a:sx n="81" d="100"/>
          <a:sy n="81" d="100"/>
        </p:scale>
        <p:origin x="955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2/17/2020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2/17/2020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16292" y="1353311"/>
            <a:ext cx="10559415" cy="3035808"/>
          </a:xfrm>
        </p:spPr>
        <p:txBody>
          <a:bodyPr/>
          <a:lstStyle/>
          <a:p>
            <a:r>
              <a:rPr lang="it-IT" sz="7200" dirty="0" err="1">
                <a:latin typeface="Cambria" panose="02040503050406030204" pitchFamily="18" charset="0"/>
                <a:ea typeface="Cambria" panose="02040503050406030204" pitchFamily="18" charset="0"/>
              </a:rPr>
              <a:t>Tltn</a:t>
            </a:r>
            <a:endParaRPr lang="it-IT" sz="7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816292" y="4389119"/>
            <a:ext cx="8727758" cy="2468881"/>
          </a:xfrm>
        </p:spPr>
        <p:txBody>
          <a:bodyPr>
            <a:noAutofit/>
          </a:bodyPr>
          <a:lstStyle/>
          <a:p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Temporal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Logic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Tensor</a:t>
            </a:r>
            <a: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  <a:t> Network</a:t>
            </a:r>
          </a:p>
          <a:p>
            <a:pPr>
              <a:spcBef>
                <a:spcPts val="600"/>
              </a:spcBef>
            </a:pP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</a:rPr>
              <a:t>Analisi di qualità degli </a:t>
            </a:r>
            <a:r>
              <a:rPr lang="it-IT" sz="1400" dirty="0" err="1">
                <a:latin typeface="Cambria" panose="02040503050406030204" pitchFamily="18" charset="0"/>
                <a:ea typeface="Cambria" panose="02040503050406030204" pitchFamily="18" charset="0"/>
              </a:rPr>
              <a:t>embedding</a:t>
            </a:r>
            <a:r>
              <a:rPr lang="it-IT" sz="1400" dirty="0">
                <a:latin typeface="Cambria" panose="02040503050406030204" pitchFamily="18" charset="0"/>
                <a:ea typeface="Cambria" panose="02040503050406030204" pitchFamily="18" charset="0"/>
              </a:rPr>
              <a:t> prodotti da TWEC e utilizzo di LTN su entità temporalmente dinamiche</a:t>
            </a:r>
            <a:br>
              <a:rPr lang="it-IT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Intelligenza Artificiale – Progetto</a:t>
            </a:r>
          </a:p>
          <a:p>
            <a:pPr>
              <a:spcBef>
                <a:spcPts val="600"/>
              </a:spcBef>
            </a:pPr>
            <a:b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Diego Miglio 807408 &amp; Matteo Mistri 808097 &amp; </a:t>
            </a:r>
            <a:b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Daniele Maria Papetti 808027 &amp; Alessio Porta 807457</a:t>
            </a:r>
          </a:p>
          <a:p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19/02/2020</a:t>
            </a:r>
          </a:p>
        </p:txBody>
      </p:sp>
    </p:spTree>
    <p:extLst>
      <p:ext uri="{BB962C8B-B14F-4D97-AF65-F5344CB8AC3E}">
        <p14:creationId xmlns:p14="http://schemas.microsoft.com/office/powerpoint/2010/main" val="2735832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metodologia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E08D82FD-300B-4510-8B32-B22C9A88BD7A}"/>
              </a:ext>
            </a:extLst>
          </p:cNvPr>
          <p:cNvSpPr txBox="1">
            <a:spLocks/>
          </p:cNvSpPr>
          <p:nvPr/>
        </p:nvSpPr>
        <p:spPr>
          <a:xfrm>
            <a:off x="1507263" y="2747675"/>
            <a:ext cx="9177474" cy="1415022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questa presentazione sono mostrati </a:t>
            </a:r>
          </a:p>
          <a:p>
            <a:pPr marL="0" indent="0" algn="ctr">
              <a:buNone/>
            </a:pP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solo i risultati ritenuti interessanti</a:t>
            </a:r>
          </a:p>
        </p:txBody>
      </p:sp>
    </p:spTree>
    <p:extLst>
      <p:ext uri="{BB962C8B-B14F-4D97-AF65-F5344CB8AC3E}">
        <p14:creationId xmlns:p14="http://schemas.microsoft.com/office/powerpoint/2010/main" val="240234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Crisi economica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3EBE27D4-1725-4261-BA4A-2B8C097E2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23" y="776077"/>
            <a:ext cx="11248751" cy="1397483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Fino al 2005 entrambe le parole sono risultate essere vicine 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concetti astratti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Il termine crisi è vicino 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concetti di crisi in senso lato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l’economia a crescita e politiche economiche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el 2010 è presente uno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shift semantico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 causa della crisi economica del 2007/2008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B97DB93-567E-4A7B-BEDC-C8DBD3F6AD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173560"/>
            <a:ext cx="6100800" cy="45756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B8356DD-E258-48B8-AFA3-92F86736390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0187" y="2173560"/>
            <a:ext cx="61008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69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Guerra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F74175-5904-45B7-AB4C-CF29191D7090}"/>
              </a:ext>
            </a:extLst>
          </p:cNvPr>
          <p:cNvSpPr txBox="1"/>
          <p:nvPr/>
        </p:nvSpPr>
        <p:spPr>
          <a:xfrm>
            <a:off x="6351814" y="2716714"/>
            <a:ext cx="558917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Tra il 2000 e 2005, le entità più vicine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cambiano radicalmente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Fino al 2000 si parla della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guerra 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Yugoslava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, del Vietnam e della Seconda Guerra Mondiale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Dal 2005 si parla della guerra in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Iraq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(2003)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I continui riferimenti al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Vietnam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possono essere associati alla paura di un’altra sconfitta degli USA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3574BAC-4CA7-4ADB-9817-0D5C1C54F6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014" y="1367633"/>
            <a:ext cx="6100800" cy="45756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1C87AB9-2A67-44A5-9249-5AFABE14F6D9}"/>
              </a:ext>
            </a:extLst>
          </p:cNvPr>
          <p:cNvSpPr/>
          <p:nvPr/>
        </p:nvSpPr>
        <p:spPr>
          <a:xfrm>
            <a:off x="1007270" y="3805646"/>
            <a:ext cx="2153942" cy="15688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8ADC5F4-ADCD-4635-9806-F5C921675D9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8191" y="736650"/>
            <a:ext cx="8475617" cy="4618007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8A7BBE74-DEA8-4316-9706-9ADFA0F14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5632737"/>
            <a:ext cx="10788560" cy="741937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Si può notare una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diminuzione nella similarità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delle entità considerate simili negli anni 1995 e 2000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 favore di nuove entità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precedentemente considerate molto lontane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BDBE4C0-D6AC-406B-9118-59A4683F525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000" y="1368000"/>
            <a:ext cx="6100800" cy="45756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162FC69-D3F5-490F-A7AD-C053E49FEC30}"/>
              </a:ext>
            </a:extLst>
          </p:cNvPr>
          <p:cNvSpPr txBox="1"/>
          <p:nvPr/>
        </p:nvSpPr>
        <p:spPr>
          <a:xfrm>
            <a:off x="6350828" y="1363974"/>
            <a:ext cx="55891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semantica delle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Twin Towers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è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cambiata nel tempo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1995 è vicina agli attentati a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Oklahoma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2000 è accostata a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termini generici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2005 si fa riferimento agli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attentati dell’11/09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2010 si ritorna a far riferimento con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termini generici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Anche la frequenza di riferimenti a quest’entità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varia molto nel tempo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E6F9D95-5345-45B6-B2D4-B0024D02F21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5191" y="3655800"/>
            <a:ext cx="4042418" cy="30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8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  <p:bldP spid="6" grpId="0" animBg="1"/>
      <p:bldP spid="6" grpId="1" animBg="1"/>
      <p:bldP spid="8" grpId="0" uiExpand="1" build="p" animBg="1"/>
      <p:bldP spid="8" grpId="1" uiExpand="1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Guerra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021AC70-6D23-4067-AA50-8D26676843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58191" y="736650"/>
            <a:ext cx="8475617" cy="4618007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4B777AC1-24C9-4C5F-A403-58D62129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5632737"/>
            <a:ext cx="10788560" cy="741937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Si può notare una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diminuzione nella similarità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delle entità considerate simili negli anni 1995 e 2000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 favore di nuove entità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precedentemente considerate molto lontane</a:t>
            </a:r>
          </a:p>
        </p:txBody>
      </p:sp>
    </p:spTree>
    <p:extLst>
      <p:ext uri="{BB962C8B-B14F-4D97-AF65-F5344CB8AC3E}">
        <p14:creationId xmlns:p14="http://schemas.microsoft.com/office/powerpoint/2010/main" val="1894816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Guerra in </a:t>
            </a:r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iraq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5D58274-33A7-4B1C-BA86-2295B0A8BF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000" y="1368000"/>
            <a:ext cx="6100800" cy="45756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68B026E-44AA-407C-AD41-6C94AAE8F333}"/>
              </a:ext>
            </a:extLst>
          </p:cNvPr>
          <p:cNvSpPr txBox="1"/>
          <p:nvPr/>
        </p:nvSpPr>
        <p:spPr>
          <a:xfrm>
            <a:off x="6350828" y="1363974"/>
            <a:ext cx="558917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semantica delle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Twin Towers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è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cambiata nel tempo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1995 è vicina agli attentati a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Oklahoma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2000 è accostata a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termini generici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2005 si fa riferimento agli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attentati dell’11/09</a:t>
            </a:r>
          </a:p>
          <a:p>
            <a:pPr marL="800100" lvl="1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2010 si ritorna a far riferimento con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termini generici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Anche la frequenza di riferimenti a quest’entità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varia molto nel tempo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F42775FA-D7EF-44CC-A2CD-5AFD06B99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25191" y="3655800"/>
            <a:ext cx="4042418" cy="30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4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Guerra </a:t>
            </a:r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Yugoslava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CA479DA-8A26-46F2-A77F-5664B29F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9874" y="2160489"/>
            <a:ext cx="6122126" cy="45756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6CBED85-6D1D-4C03-9ADF-43631190FC30}"/>
              </a:ext>
            </a:extLst>
          </p:cNvPr>
          <p:cNvSpPr txBox="1"/>
          <p:nvPr/>
        </p:nvSpPr>
        <p:spPr>
          <a:xfrm>
            <a:off x="696274" y="986904"/>
            <a:ext cx="5512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Il concetto di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guerra civile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è vicino a quello di guerra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Le nazioni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in cui è effettivamente presente una guerra civile sono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vicine tra loro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FD82E8-D1B3-4FB1-BD73-D4C1737C0052}"/>
              </a:ext>
            </a:extLst>
          </p:cNvPr>
          <p:cNvSpPr txBox="1"/>
          <p:nvPr/>
        </p:nvSpPr>
        <p:spPr>
          <a:xfrm>
            <a:off x="6374674" y="1125403"/>
            <a:ext cx="5512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 2005 sono ricorsi diversi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anniversari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di eventi storici dell’ultimo secolo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40E14C3-3074-4309-A9CA-EDDC4E2DCCF5}"/>
              </a:ext>
            </a:extLst>
          </p:cNvPr>
          <p:cNvSpPr/>
          <p:nvPr/>
        </p:nvSpPr>
        <p:spPr>
          <a:xfrm>
            <a:off x="6824596" y="4598126"/>
            <a:ext cx="2153942" cy="15688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8A380B1-65F0-4486-816C-DD239F0A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960" y="2172012"/>
            <a:ext cx="6100800" cy="45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8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guerra </a:t>
            </a:r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yugoslava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3EA6FB-BE34-489C-BA12-4F339E844E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000" y="1368000"/>
            <a:ext cx="6100800" cy="45756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CE883A-62B8-499A-B8DF-5F393EBF389C}"/>
              </a:ext>
            </a:extLst>
          </p:cNvPr>
          <p:cNvSpPr txBox="1"/>
          <p:nvPr/>
        </p:nvSpPr>
        <p:spPr>
          <a:xfrm>
            <a:off x="6208800" y="2828835"/>
            <a:ext cx="5589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Nei primi anni si fa riferimento agli eventi delle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guerre civili di indipendenza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Successivamente si fa riferimento sia agli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eventi post-guerra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sia 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città Irachene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(Mosul)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DECF9EB-19A8-4B1D-A768-8B4A83488C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200" y="1368000"/>
            <a:ext cx="6100800" cy="4575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410621-DD85-4248-83CC-2C160EBC455F}"/>
              </a:ext>
            </a:extLst>
          </p:cNvPr>
          <p:cNvSpPr txBox="1"/>
          <p:nvPr/>
        </p:nvSpPr>
        <p:spPr>
          <a:xfrm>
            <a:off x="471600" y="1368000"/>
            <a:ext cx="5903074" cy="1464231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Negli ultimi due </a:t>
            </a:r>
            <a:r>
              <a:rPr lang="it-IT" sz="2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viene praticamente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 citata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perché si è effettivamente divisa. Di conseguenza, la sua rappresentazione è di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bassa qualità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portandola ad essere vicino ad entità casuali.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805966E-7DBF-4DFC-9C6E-97C6836A01F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6137" y="3024996"/>
            <a:ext cx="4438097" cy="332857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96ED09-996A-4C11-A4A2-6952E8E102F5}"/>
              </a:ext>
            </a:extLst>
          </p:cNvPr>
          <p:cNvSpPr txBox="1"/>
          <p:nvPr/>
        </p:nvSpPr>
        <p:spPr>
          <a:xfrm>
            <a:off x="471600" y="4617446"/>
            <a:ext cx="5903074" cy="1123712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può notare come se un’entità è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poco frequente 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un</a:t>
            </a:r>
            <a:r>
              <a:rPr lang="it-IT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corpus, il relativo </a:t>
            </a: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risulta essere di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bassa qualità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B5DEF95-13FB-43F8-BEC4-AA0444D62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973137" y="3277868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15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guerra </a:t>
            </a:r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yugoslava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17A7CB-F999-4E4B-8FB5-4BE40ECA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200" y="1368000"/>
            <a:ext cx="6100800" cy="4575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99A817-6409-4485-ACA2-1712C590262F}"/>
              </a:ext>
            </a:extLst>
          </p:cNvPr>
          <p:cNvSpPr txBox="1"/>
          <p:nvPr/>
        </p:nvSpPr>
        <p:spPr>
          <a:xfrm>
            <a:off x="471600" y="1368000"/>
            <a:ext cx="5903074" cy="1464231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Negli ultimi due </a:t>
            </a:r>
            <a:r>
              <a:rPr lang="it-IT" sz="2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viene praticamente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 citata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perché si è effettivamente divisa. Di conseguenza, la sua rappresentazione è di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bassa qualità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portandola ad essere vicino ad entità casuali.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6F186F4-F72E-4B8D-BE64-8033EE90C2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06137" y="3024996"/>
            <a:ext cx="4438097" cy="332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1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guerra </a:t>
            </a:r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yugoslava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117A7CB-F999-4E4B-8FB5-4BE40ECA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200" y="1368000"/>
            <a:ext cx="6100800" cy="4575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99A817-6409-4485-ACA2-1712C590262F}"/>
              </a:ext>
            </a:extLst>
          </p:cNvPr>
          <p:cNvSpPr txBox="1"/>
          <p:nvPr/>
        </p:nvSpPr>
        <p:spPr>
          <a:xfrm>
            <a:off x="471600" y="1368000"/>
            <a:ext cx="5903074" cy="1464231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Negli ultimi due </a:t>
            </a:r>
            <a:r>
              <a:rPr lang="it-IT" sz="2000" i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viene praticamente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 citata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perché si è effettivamente divisa. Di conseguenza, la sua rappresentazione è di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bassa qualità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portandola ad essere vicino ad entità casuali.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968D54-E767-4B86-BAB4-DF6B8ACB0D43}"/>
              </a:ext>
            </a:extLst>
          </p:cNvPr>
          <p:cNvSpPr txBox="1"/>
          <p:nvPr/>
        </p:nvSpPr>
        <p:spPr>
          <a:xfrm>
            <a:off x="471600" y="4617446"/>
            <a:ext cx="5903074" cy="1123712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può notare come se un’entità è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poco frequente 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un</a:t>
            </a:r>
            <a:r>
              <a:rPr lang="it-IT" sz="20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corpus, il relativo </a:t>
            </a:r>
            <a:r>
              <a:rPr lang="it-IT" sz="2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risulta essere di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bassa qualità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425B41DD-204F-4D27-B131-D668B233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973137" y="3277868"/>
            <a:ext cx="90000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9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nato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195E978-FA09-41D5-A28D-2995D46E76D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0" y="2835201"/>
            <a:ext cx="6096000" cy="3607303"/>
          </a:xfrm>
          <a:prstGeom prst="rect">
            <a:avLst/>
          </a:prstGeom>
        </p:spPr>
      </p:pic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9DA00BE9-3780-4C5A-9875-95F125BC0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23" y="776077"/>
            <a:ext cx="11248751" cy="1226894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NATO compare correttamente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vicina alle nazioni in cui sta operando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; la similarità decresce significativamente nel momento in cui smette di operare in quelle regioni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 2010, la NATO compare correttamente lontana dalle regioni della ex-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Yugoslavia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in favore del Medio Oriente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(si sottolinea che il Kosovo non è più nominato)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159FA50-4A5D-4447-9CDC-9EDA00C89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27705"/>
            <a:ext cx="6096003" cy="4222295"/>
          </a:xfrm>
          <a:prstGeom prst="rect">
            <a:avLst/>
          </a:prstGeom>
        </p:spPr>
      </p:pic>
      <p:sp>
        <p:nvSpPr>
          <p:cNvPr id="19" name="Ovale 18">
            <a:extLst>
              <a:ext uri="{FF2B5EF4-FFF2-40B4-BE49-F238E27FC236}">
                <a16:creationId xmlns:a16="http://schemas.microsoft.com/office/drawing/2014/main" id="{6BE9116B-3E7C-42B5-8499-189FA901BCEA}"/>
              </a:ext>
            </a:extLst>
          </p:cNvPr>
          <p:cNvSpPr/>
          <p:nvPr/>
        </p:nvSpPr>
        <p:spPr>
          <a:xfrm>
            <a:off x="3596641" y="2835201"/>
            <a:ext cx="783770" cy="752730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CB290541-1A64-4EE9-A09F-318357902AA6}"/>
              </a:ext>
            </a:extLst>
          </p:cNvPr>
          <p:cNvSpPr/>
          <p:nvPr/>
        </p:nvSpPr>
        <p:spPr>
          <a:xfrm>
            <a:off x="2523309" y="5103784"/>
            <a:ext cx="326570" cy="321656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491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71624" y="1388948"/>
            <a:ext cx="11248751" cy="4628674"/>
          </a:xfrm>
        </p:spPr>
        <p:txBody>
          <a:bodyPr>
            <a:no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Introduzione a TWEC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Metodologia di realizzazione degli esperimenti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Risultati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Introduzione a LTN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Assiomatizzazioni esplorate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Risultati</a:t>
            </a:r>
          </a:p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020564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794295F-47E6-414E-85DA-606D7657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Barack Obama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3C5DFD8-3415-4225-981F-1E4B43A146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1608059"/>
            <a:ext cx="6100800" cy="45756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573DD2A-85DB-4A6B-B99A-DC541C7076F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06715" y="3469136"/>
            <a:ext cx="4518485" cy="338886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CB2AE9-8A65-4D70-BDBD-00CE25E4A7B1}"/>
              </a:ext>
            </a:extLst>
          </p:cNvPr>
          <p:cNvSpPr txBox="1"/>
          <p:nvPr/>
        </p:nvSpPr>
        <p:spPr>
          <a:xfrm>
            <a:off x="6095999" y="1181336"/>
            <a:ext cx="580861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 2010 si nota uno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shift semantico importante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Prima del 2000 le entità rilevate non sono significative e potrebbero riferirsi al libro che ha scritto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Nel 2005 è accostato ad altri senatori (prestò servizio come senatore </a:t>
            </a:r>
            <a:r>
              <a:rPr lang="it-IT" sz="1600" i="1" dirty="0">
                <a:latin typeface="Calibri" panose="020F0502020204030204" pitchFamily="34" charset="0"/>
                <a:cs typeface="Calibri" panose="020F0502020204030204" pitchFamily="34" charset="0"/>
              </a:rPr>
              <a:t>junior)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Si può notare come durante il processo di NERL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non tutte le entità siano state correttamente individuate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145F643-7434-46F9-9F40-7AA9D538C323}"/>
              </a:ext>
            </a:extLst>
          </p:cNvPr>
          <p:cNvSpPr/>
          <p:nvPr/>
        </p:nvSpPr>
        <p:spPr>
          <a:xfrm>
            <a:off x="3341168" y="4038873"/>
            <a:ext cx="2153942" cy="156883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32C24B3-A697-446B-97CE-FDEECDCB4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200000">
            <a:off x="3655692" y="5061963"/>
            <a:ext cx="355818" cy="3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49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</a:t>
            </a:r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russia</a:t>
            </a:r>
            <a:endParaRPr lang="it-IT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3EDC92D-0A78-49AE-ACFD-F0BEF593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4708"/>
            <a:ext cx="6100800" cy="45756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ADA2101-42FD-4FFE-BF72-516DCF6DCFE7}"/>
              </a:ext>
            </a:extLst>
          </p:cNvPr>
          <p:cNvSpPr txBox="1"/>
          <p:nvPr/>
        </p:nvSpPr>
        <p:spPr>
          <a:xfrm>
            <a:off x="6095999" y="1492051"/>
            <a:ext cx="580861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Adolf Hitler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compare molto vicino al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comunismo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Solitamente nei richiami storici entrambi i termini tendono ad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apparire negli stessi contesti</a:t>
            </a:r>
          </a:p>
          <a:p>
            <a:pPr marL="800100" lvl="1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Per motivi analoghi anche concetti come dittatura e rivoluzione sono prossimi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 2010 si può notare come compaiano concetti quali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Islamismo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Iraq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che possono venir dipinti come 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“nemici” dell’America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7FEA690-5AC3-48D4-AFA8-20328A290D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36" r="1942"/>
          <a:stretch/>
        </p:blipFill>
        <p:spPr>
          <a:xfrm>
            <a:off x="6095998" y="4053223"/>
            <a:ext cx="2917373" cy="1819797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47EDF69-0319-4732-8C69-3DF2F9B06DCE}"/>
              </a:ext>
            </a:extLst>
          </p:cNvPr>
          <p:cNvCxnSpPr>
            <a:cxnSpLocks/>
          </p:cNvCxnSpPr>
          <p:nvPr/>
        </p:nvCxnSpPr>
        <p:spPr>
          <a:xfrm>
            <a:off x="5468645" y="3284738"/>
            <a:ext cx="627353" cy="768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EF07A5-5122-4068-9934-532793D385A2}"/>
              </a:ext>
            </a:extLst>
          </p:cNvPr>
          <p:cNvSpPr txBox="1"/>
          <p:nvPr/>
        </p:nvSpPr>
        <p:spPr>
          <a:xfrm>
            <a:off x="9013371" y="4178291"/>
            <a:ext cx="28912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Ha promosso politiche economiche compatibili con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idee socialiste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Si schierò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contro l’invasione dell’Iraq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da parte dell’America</a:t>
            </a:r>
          </a:p>
        </p:txBody>
      </p:sp>
    </p:spTree>
    <p:extLst>
      <p:ext uri="{BB962C8B-B14F-4D97-AF65-F5344CB8AC3E}">
        <p14:creationId xmlns:p14="http://schemas.microsoft.com/office/powerpoint/2010/main" val="12633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289BCCB-D1B9-4B9F-8619-AF8A44EECCA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800" y="2174400"/>
            <a:ext cx="6100800" cy="45756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1491595-C445-4119-A254-9D73B86E488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1200" y="2174400"/>
            <a:ext cx="6100800" cy="45756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736B46D-5820-4531-979D-67A6D4F52119}"/>
              </a:ext>
            </a:extLst>
          </p:cNvPr>
          <p:cNvSpPr txBox="1"/>
          <p:nvPr/>
        </p:nvSpPr>
        <p:spPr>
          <a:xfrm>
            <a:off x="578674" y="916915"/>
            <a:ext cx="55125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Viene prima associato a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concetti generici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e negli ultimi </a:t>
            </a:r>
            <a:r>
              <a:rPr lang="it-IT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ad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eventi e personaggi di rilievo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Vi furono ex-agenti che incolparono il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KGB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(e l’FSB) di alcuni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attentati terroristici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bombings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309C985-AA83-433E-BE80-37C5F7189586}"/>
              </a:ext>
            </a:extLst>
          </p:cNvPr>
          <p:cNvSpPr txBox="1"/>
          <p:nvPr/>
        </p:nvSpPr>
        <p:spPr>
          <a:xfrm>
            <a:off x="6679474" y="793805"/>
            <a:ext cx="5512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Si nota la presenza di </a:t>
            </a:r>
            <a:r>
              <a:rPr lang="it-IT" sz="16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Interrogation</a:t>
            </a:r>
            <a:r>
              <a:rPr lang="it-IT" sz="1600" i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si può supporre che ci fossero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critiche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riguardo il </a:t>
            </a:r>
            <a:r>
              <a:rPr lang="it-IT" sz="1600" i="1" dirty="0">
                <a:latin typeface="Calibri" panose="020F0502020204030204" pitchFamily="34" charset="0"/>
                <a:cs typeface="Calibri" panose="020F0502020204030204" pitchFamily="34" charset="0"/>
              </a:rPr>
              <a:t>modus operandi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dell’agenzia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La presenza dell’ambasciata è dovuta al fatto che molti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agenti della CIA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fossero/siano sotto-copertura come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ambasciatori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in altri paesi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36340A-AD76-4EBE-BC65-399FCF765C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5600" y="2174400"/>
            <a:ext cx="6100800" cy="4575600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17931F8D-EC7A-4F47-9B27-46871630D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0" y="1084556"/>
            <a:ext cx="10788560" cy="741937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Dal 2005, con lo scoppio della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guerra in Medio Oriente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si fa riferimento alle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risorse nucleari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indicando spesso le nazioni da cui si teme una risposta eccessiva</a:t>
            </a:r>
          </a:p>
        </p:txBody>
      </p:sp>
    </p:spTree>
    <p:extLst>
      <p:ext uri="{BB962C8B-B14F-4D97-AF65-F5344CB8AC3E}">
        <p14:creationId xmlns:p14="http://schemas.microsoft.com/office/powerpoint/2010/main" val="11267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9" grpId="0" uiExpand="1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19817FB-9F25-4EF1-A155-7FCA96AC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5600" y="2174400"/>
            <a:ext cx="6100800" cy="4575600"/>
          </a:xfrm>
          <a:prstGeom prst="rect">
            <a:avLst/>
          </a:prstGeom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D2C678A-5D39-474D-9771-406DFA19F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0" y="1084556"/>
            <a:ext cx="10788560" cy="741937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Dal 2005, con lo scoppio della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guerra in Medio Oriente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si fa riferimento alle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risorse nucleari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indicando spesso le nazioni da cui si teme una risposta eccessiva</a:t>
            </a:r>
          </a:p>
        </p:txBody>
      </p:sp>
    </p:spTree>
    <p:extLst>
      <p:ext uri="{BB962C8B-B14F-4D97-AF65-F5344CB8AC3E}">
        <p14:creationId xmlns:p14="http://schemas.microsoft.com/office/powerpoint/2010/main" val="338369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università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996C546-95FF-4054-B40A-96ED926A249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1023" y="1942430"/>
            <a:ext cx="7469953" cy="480757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291587-A24A-409B-AD12-E0E4939746FB}"/>
              </a:ext>
            </a:extLst>
          </p:cNvPr>
          <p:cNvSpPr txBox="1"/>
          <p:nvPr/>
        </p:nvSpPr>
        <p:spPr>
          <a:xfrm>
            <a:off x="701399" y="858570"/>
            <a:ext cx="10789200" cy="783193"/>
          </a:xfrm>
          <a:prstGeom prst="round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>
              <a:buClr>
                <a:schemeClr val="accent2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 nel 2005 e 2010 le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università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sono rappresentate in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punti vicini </a:t>
            </a: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 </a:t>
            </a:r>
          </a:p>
          <a:p>
            <a:pPr algn="ctr">
              <a:buClr>
                <a:schemeClr val="accent2"/>
              </a:buClr>
            </a:pPr>
            <a:r>
              <a:rPr lang="it-IT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loro ma in </a:t>
            </a:r>
            <a:r>
              <a:rPr lang="it-IT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regioni di spazio differenti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E1549913-23A3-442F-92D7-F7DAEEA517C5}"/>
              </a:ext>
            </a:extLst>
          </p:cNvPr>
          <p:cNvSpPr/>
          <p:nvPr/>
        </p:nvSpPr>
        <p:spPr>
          <a:xfrm>
            <a:off x="2926080" y="2821577"/>
            <a:ext cx="1158240" cy="129757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14A32E25-605A-45BC-A80D-A7F7A259D553}"/>
              </a:ext>
            </a:extLst>
          </p:cNvPr>
          <p:cNvSpPr/>
          <p:nvPr/>
        </p:nvSpPr>
        <p:spPr>
          <a:xfrm>
            <a:off x="4084319" y="2351315"/>
            <a:ext cx="1872343" cy="176784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387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1724886-3B1F-4F99-80C7-1466EF5AD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2" b="12894"/>
          <a:stretch/>
        </p:blipFill>
        <p:spPr>
          <a:xfrm>
            <a:off x="4606438" y="1487196"/>
            <a:ext cx="2979123" cy="203033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B4F5456F-9A4B-44EA-BE97-F1005B17F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227"/>
          <a:stretch/>
        </p:blipFill>
        <p:spPr>
          <a:xfrm>
            <a:off x="0" y="707483"/>
            <a:ext cx="4928979" cy="39422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3DB04D3-5080-47CC-A6C5-84CB84F380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4332"/>
          <a:stretch/>
        </p:blipFill>
        <p:spPr>
          <a:xfrm>
            <a:off x="7163394" y="707482"/>
            <a:ext cx="5028606" cy="3942228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D695FCAC-C693-4866-9186-615256006F50}"/>
              </a:ext>
            </a:extLst>
          </p:cNvPr>
          <p:cNvSpPr/>
          <p:nvPr/>
        </p:nvSpPr>
        <p:spPr>
          <a:xfrm>
            <a:off x="7814552" y="1184028"/>
            <a:ext cx="1861146" cy="134642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9003B47D-91AB-49A9-ACED-435263610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8979" y="1857242"/>
            <a:ext cx="2140279" cy="1044719"/>
          </a:xfr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 fontScale="92500"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 1995, Harry Potter non era ancora stato scritto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5652AA1-D9E6-416E-9E1A-CD05A4194FF6}"/>
              </a:ext>
            </a:extLst>
          </p:cNvPr>
          <p:cNvCxnSpPr>
            <a:cxnSpLocks/>
            <a:stCxn id="14" idx="1"/>
            <a:endCxn id="15" idx="3"/>
          </p:cNvCxnSpPr>
          <p:nvPr/>
        </p:nvCxnSpPr>
        <p:spPr>
          <a:xfrm flipH="1">
            <a:off x="7069258" y="1857242"/>
            <a:ext cx="745294" cy="522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6006ECB4-909E-481A-BDE4-28B866DA660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013" y="4268080"/>
            <a:ext cx="3309226" cy="248192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34411CC8-5F99-42B8-AE0F-D20019F312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21084" y="4268080"/>
            <a:ext cx="3309227" cy="2481920"/>
          </a:xfrm>
          <a:prstGeom prst="rect">
            <a:avLst/>
          </a:prstGeom>
        </p:spPr>
      </p:pic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35094146-4AEB-41CE-9B64-65C200B3D20F}"/>
              </a:ext>
            </a:extLst>
          </p:cNvPr>
          <p:cNvSpPr/>
          <p:nvPr/>
        </p:nvSpPr>
        <p:spPr>
          <a:xfrm>
            <a:off x="3283838" y="2782171"/>
            <a:ext cx="883350" cy="1705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2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uiExpand="1" build="p" animBg="1"/>
      <p:bldP spid="15" grpId="1" uiExpand="1" build="p" animBg="1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F4FAE8-D5EB-4AFE-B803-3D4014359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23" y="776076"/>
            <a:ext cx="11248751" cy="5811336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Idea: combinare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le reti neurali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con la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First Order Fuzzy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Assegnare un valore di verità a uno spazio vettoriale mediante la Fuzzy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Logic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Sfruttare le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network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per valutare il valore di verità dei predicati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In grado di imparare sfruttando sia dati che regole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Possibilità di fare inferenza su dati/regole non assiomatizzati, ma di cui è disponibile la rappresentazione</a:t>
            </a:r>
          </a:p>
          <a:p>
            <a:pPr marL="0" indent="0">
              <a:buNone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Le entità sono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vettori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nello spazio (costanti), mentre i predicati sono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reti neurali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da apprendere</a:t>
            </a:r>
          </a:p>
          <a:p>
            <a:pPr marL="0" indent="0">
              <a:buNone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Concetto di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sub-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symbolic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commonsense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: utilizzare della rappresentazione delle entità 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mediante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ipotesi distribuzionale</a:t>
            </a:r>
          </a:p>
          <a:p>
            <a:pPr marL="0" indent="0">
              <a:buNone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Grazie alla logica Fuzzy si ottiene la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composizionalità dei predicati</a:t>
            </a:r>
          </a:p>
        </p:txBody>
      </p:sp>
    </p:spTree>
    <p:extLst>
      <p:ext uri="{BB962C8B-B14F-4D97-AF65-F5344CB8AC3E}">
        <p14:creationId xmlns:p14="http://schemas.microsoft.com/office/powerpoint/2010/main" val="213781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assiomatizzazioni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1778E0B-9CB9-4A10-8464-A11FA4DEF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720" y="832448"/>
            <a:ext cx="10788560" cy="628651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Sono stati indagati due insiemi di predicati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F3ABD6E-D412-4270-96FB-F7BECA9B4B91}"/>
              </a:ext>
            </a:extLst>
          </p:cNvPr>
          <p:cNvSpPr txBox="1"/>
          <p:nvPr/>
        </p:nvSpPr>
        <p:spPr>
          <a:xfrm>
            <a:off x="583474" y="2507764"/>
            <a:ext cx="5512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 (1)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 (1)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(1)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Human (1)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BornIn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(2)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C24367-B703-47C5-AA78-742BAE995D95}"/>
              </a:ext>
            </a:extLst>
          </p:cNvPr>
          <p:cNvSpPr txBox="1"/>
          <p:nvPr/>
        </p:nvSpPr>
        <p:spPr>
          <a:xfrm>
            <a:off x="583474" y="1898468"/>
            <a:ext cx="551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Generalizzazioni spazio-tempo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88EB22F-B3AA-44CE-8E52-C5C1B68B25AF}"/>
              </a:ext>
            </a:extLst>
          </p:cNvPr>
          <p:cNvSpPr txBox="1"/>
          <p:nvPr/>
        </p:nvSpPr>
        <p:spPr>
          <a:xfrm>
            <a:off x="6096000" y="1903474"/>
            <a:ext cx="5512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Generalizzazioni </a:t>
            </a:r>
            <a:r>
              <a:rPr lang="it-IT" sz="2000" b="1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semantic shift</a:t>
            </a:r>
            <a:endParaRPr lang="it-IT" sz="20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0C7E08-BF00-40BA-9706-8CCD11EE9A0C}"/>
              </a:ext>
            </a:extLst>
          </p:cNvPr>
          <p:cNvSpPr txBox="1"/>
          <p:nvPr/>
        </p:nvSpPr>
        <p:spPr>
          <a:xfrm>
            <a:off x="6096000" y="2507764"/>
            <a:ext cx="5512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Human(1)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LeaderOf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(2)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5B81AE2-6ACF-401E-B222-D6F1D10A59A6}"/>
              </a:ext>
            </a:extLst>
          </p:cNvPr>
          <p:cNvSpPr txBox="1"/>
          <p:nvPr/>
        </p:nvSpPr>
        <p:spPr>
          <a:xfrm>
            <a:off x="583474" y="4041784"/>
            <a:ext cx="5512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State(x)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┐Company(x) ꓥ ┐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Company(x)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┐State(x) ꓥ ┐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(x)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State(x)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┐Company(x) ꓥ ┐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(x)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State(x)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Human(x)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Ɐ(y)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BornIn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(x, y)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┐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BornIn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(y, x)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Ɐ(y)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BornIn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(x, y)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ꓥ State(y)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1CA876A-D50E-4249-9C10-33A6A8EFE2B2}"/>
              </a:ext>
            </a:extLst>
          </p:cNvPr>
          <p:cNvSpPr txBox="1"/>
          <p:nvPr/>
        </p:nvSpPr>
        <p:spPr>
          <a:xfrm>
            <a:off x="6096000" y="4041784"/>
            <a:ext cx="5512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State(x)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┐Human(x)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Human(x)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┐State(x) ꓥ ┐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(x)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State(x)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State(x)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Ɐ(y)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LeaderOf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(x, y)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┐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LeaderOf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(y, x) 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Ɐ(x) Ɐ(y)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LeaderOf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(x, y)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Human(x)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ꓥ State(y)</a:t>
            </a:r>
          </a:p>
        </p:txBody>
      </p:sp>
    </p:spTree>
    <p:extLst>
      <p:ext uri="{BB962C8B-B14F-4D97-AF65-F5344CB8AC3E}">
        <p14:creationId xmlns:p14="http://schemas.microsoft.com/office/powerpoint/2010/main" val="240120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spazio-tempo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2621D4E2-3799-43E3-90C3-7A42A1F1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1800000"/>
            <a:ext cx="11248751" cy="4238537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Per questa fase sono stati mantenuti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solo gli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 delle entità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nei quattro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prodotti da TWEC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rete è stata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addestrata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su un insieme di entità provenienti dai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primi tre </a:t>
            </a:r>
            <a:r>
              <a:rPr lang="it-IT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 temporali</a:t>
            </a: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hanno coperto 4 casistiche differenti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Entità su cui una rete è già stata addestrata e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su cui è stato addestrato (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underfitting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Entità su cui una rete è già stata addestrata ma in un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mai visto (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generalizzazione nel tempo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Entità mai vista dalla rete ma in un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su cui è già stata addestrata (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generalizzazione nello spazio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Entità mai vista in un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mai visto (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generalizzazione nello spazio e tempo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734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spazio-tempo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A382F41-84B1-4966-9C1F-1B7414571A14}"/>
              </a:ext>
            </a:extLst>
          </p:cNvPr>
          <p:cNvCxnSpPr>
            <a:cxnSpLocks/>
          </p:cNvCxnSpPr>
          <p:nvPr/>
        </p:nvCxnSpPr>
        <p:spPr>
          <a:xfrm flipH="1">
            <a:off x="3108948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8521EABA-D3AB-448E-A942-610B02540908}"/>
              </a:ext>
            </a:extLst>
          </p:cNvPr>
          <p:cNvCxnSpPr>
            <a:cxnSpLocks/>
          </p:cNvCxnSpPr>
          <p:nvPr/>
        </p:nvCxnSpPr>
        <p:spPr>
          <a:xfrm>
            <a:off x="635725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C4333C-8DCF-4CF7-8027-9AAF1B8A5137}"/>
              </a:ext>
            </a:extLst>
          </p:cNvPr>
          <p:cNvSpPr txBox="1"/>
          <p:nvPr/>
        </p:nvSpPr>
        <p:spPr>
          <a:xfrm>
            <a:off x="635725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3F8692-83E8-4200-9D69-579DA8A77323}"/>
              </a:ext>
            </a:extLst>
          </p:cNvPr>
          <p:cNvSpPr txBox="1"/>
          <p:nvPr/>
        </p:nvSpPr>
        <p:spPr>
          <a:xfrm>
            <a:off x="3108960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C230F-2DFA-49D9-9956-E1643DCAB7F3}"/>
              </a:ext>
            </a:extLst>
          </p:cNvPr>
          <p:cNvSpPr txBox="1"/>
          <p:nvPr/>
        </p:nvSpPr>
        <p:spPr>
          <a:xfrm>
            <a:off x="635725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State(United Kingdom)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69F5CC5-5596-4826-97F2-7FEB5F2DFB11}"/>
              </a:ext>
            </a:extLst>
          </p:cNvPr>
          <p:cNvSpPr txBox="1"/>
          <p:nvPr/>
        </p:nvSpPr>
        <p:spPr>
          <a:xfrm>
            <a:off x="3108961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984AFFA-57B4-4A77-B20C-3F66CB02FA2F}"/>
              </a:ext>
            </a:extLst>
          </p:cNvPr>
          <p:cNvSpPr txBox="1"/>
          <p:nvPr/>
        </p:nvSpPr>
        <p:spPr>
          <a:xfrm>
            <a:off x="635719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Italy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2E83969-AA00-46D7-8572-2E02B3D83A0C}"/>
              </a:ext>
            </a:extLst>
          </p:cNvPr>
          <p:cNvSpPr txBox="1"/>
          <p:nvPr/>
        </p:nvSpPr>
        <p:spPr>
          <a:xfrm>
            <a:off x="3108955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01C9949-0C6B-43B5-91DE-F1BB868B0FE5}"/>
              </a:ext>
            </a:extLst>
          </p:cNvPr>
          <p:cNvSpPr txBox="1"/>
          <p:nvPr/>
        </p:nvSpPr>
        <p:spPr>
          <a:xfrm>
            <a:off x="635718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State(United States)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3C19AD0-5515-40A1-ABD8-3BF8BA4513FF}"/>
              </a:ext>
            </a:extLst>
          </p:cNvPr>
          <p:cNvSpPr txBox="1"/>
          <p:nvPr/>
        </p:nvSpPr>
        <p:spPr>
          <a:xfrm>
            <a:off x="3108954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0.65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226AAC-3804-4D05-9303-8EDDC2C0CAAE}"/>
              </a:ext>
            </a:extLst>
          </p:cNvPr>
          <p:cNvSpPr txBox="1"/>
          <p:nvPr/>
        </p:nvSpPr>
        <p:spPr>
          <a:xfrm>
            <a:off x="635718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(Tom Hanks)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FF442C-AE75-4083-AC0F-D72B9E88526D}"/>
              </a:ext>
            </a:extLst>
          </p:cNvPr>
          <p:cNvSpPr txBox="1"/>
          <p:nvPr/>
        </p:nvSpPr>
        <p:spPr>
          <a:xfrm>
            <a:off x="3108954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08DB6-68C3-4AA9-B0D1-C589C148F254}"/>
              </a:ext>
            </a:extLst>
          </p:cNvPr>
          <p:cNvSpPr txBox="1"/>
          <p:nvPr/>
        </p:nvSpPr>
        <p:spPr>
          <a:xfrm>
            <a:off x="635718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(Al Pacino)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9ACF84F-1B15-41B6-BD42-4C7F66E632E0}"/>
              </a:ext>
            </a:extLst>
          </p:cNvPr>
          <p:cNvSpPr txBox="1"/>
          <p:nvPr/>
        </p:nvSpPr>
        <p:spPr>
          <a:xfrm>
            <a:off x="3108954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2CF667-A51D-42C0-99C7-1D7BC41FA62D}"/>
              </a:ext>
            </a:extLst>
          </p:cNvPr>
          <p:cNvSpPr txBox="1"/>
          <p:nvPr/>
        </p:nvSpPr>
        <p:spPr>
          <a:xfrm>
            <a:off x="635718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Company(IBM)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8AA3D8-9324-4AF9-B2CB-612F3F9DC6B2}"/>
              </a:ext>
            </a:extLst>
          </p:cNvPr>
          <p:cNvSpPr txBox="1"/>
          <p:nvPr/>
        </p:nvSpPr>
        <p:spPr>
          <a:xfrm>
            <a:off x="3108954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0FE1B8F-5BE3-436D-9D06-3FA92A7838B2}"/>
              </a:ext>
            </a:extLst>
          </p:cNvPr>
          <p:cNvSpPr txBox="1"/>
          <p:nvPr/>
        </p:nvSpPr>
        <p:spPr>
          <a:xfrm>
            <a:off x="635717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Company(Microsoft)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9390CB1-EBF8-480D-809C-699BEA734113}"/>
              </a:ext>
            </a:extLst>
          </p:cNvPr>
          <p:cNvSpPr txBox="1"/>
          <p:nvPr/>
        </p:nvSpPr>
        <p:spPr>
          <a:xfrm>
            <a:off x="3108952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0.85</a:t>
            </a:r>
          </a:p>
        </p:txBody>
      </p:sp>
      <p:sp>
        <p:nvSpPr>
          <p:cNvPr id="57" name="Segnaposto contenuto 2">
            <a:extLst>
              <a:ext uri="{FF2B5EF4-FFF2-40B4-BE49-F238E27FC236}">
                <a16:creationId xmlns:a16="http://schemas.microsoft.com/office/drawing/2014/main" id="{5A593B6C-1A2A-4202-A7C8-529387F9E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131" y="1228657"/>
            <a:ext cx="5006069" cy="1260209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Entità con un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numero estremamente elevato di occorrenze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appare vicino a concetti molto diversi fra di loro</a:t>
            </a:r>
          </a:p>
        </p:txBody>
      </p:sp>
      <p:pic>
        <p:nvPicPr>
          <p:cNvPr id="59" name="Immagine 58">
            <a:extLst>
              <a:ext uri="{FF2B5EF4-FFF2-40B4-BE49-F238E27FC236}">
                <a16:creationId xmlns:a16="http://schemas.microsoft.com/office/drawing/2014/main" id="{EB414B4A-04E0-4AE7-9840-044C977173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69919" y="2508755"/>
            <a:ext cx="4504492" cy="3378369"/>
          </a:xfrm>
          <a:prstGeom prst="rect">
            <a:avLst/>
          </a:prstGeom>
          <a:ln w="38100">
            <a:noFill/>
          </a:ln>
        </p:spPr>
      </p:pic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63B8EF3C-FEAB-4FE6-85F5-2550F128630D}"/>
              </a:ext>
            </a:extLst>
          </p:cNvPr>
          <p:cNvCxnSpPr/>
          <p:nvPr/>
        </p:nvCxnSpPr>
        <p:spPr>
          <a:xfrm>
            <a:off x="4432662" y="3352800"/>
            <a:ext cx="15501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59AC4C4F-83AC-484B-81B4-4A6DA98C1243}"/>
              </a:ext>
            </a:extLst>
          </p:cNvPr>
          <p:cNvCxnSpPr>
            <a:cxnSpLocks/>
          </p:cNvCxnSpPr>
          <p:nvPr/>
        </p:nvCxnSpPr>
        <p:spPr>
          <a:xfrm flipH="1">
            <a:off x="9609897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D84EC466-C797-45D5-8EA7-0B9F774BA80B}"/>
              </a:ext>
            </a:extLst>
          </p:cNvPr>
          <p:cNvCxnSpPr>
            <a:cxnSpLocks/>
          </p:cNvCxnSpPr>
          <p:nvPr/>
        </p:nvCxnSpPr>
        <p:spPr>
          <a:xfrm>
            <a:off x="7136674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196393B-409E-4AB5-B910-BB68F225607C}"/>
              </a:ext>
            </a:extLst>
          </p:cNvPr>
          <p:cNvSpPr txBox="1"/>
          <p:nvPr/>
        </p:nvSpPr>
        <p:spPr>
          <a:xfrm>
            <a:off x="7136674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3290271-CBE6-42F5-B986-F5E83B72430A}"/>
              </a:ext>
            </a:extLst>
          </p:cNvPr>
          <p:cNvSpPr txBox="1"/>
          <p:nvPr/>
        </p:nvSpPr>
        <p:spPr>
          <a:xfrm>
            <a:off x="9609909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D113F44-B571-454B-81B6-89AB6A23D4FE}"/>
              </a:ext>
            </a:extLst>
          </p:cNvPr>
          <p:cNvSpPr txBox="1"/>
          <p:nvPr/>
        </p:nvSpPr>
        <p:spPr>
          <a:xfrm>
            <a:off x="7136674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State(Robert De Niro)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3FFC509-604D-46F7-B624-FDE15D0EC0CB}"/>
              </a:ext>
            </a:extLst>
          </p:cNvPr>
          <p:cNvSpPr txBox="1"/>
          <p:nvPr/>
        </p:nvSpPr>
        <p:spPr>
          <a:xfrm>
            <a:off x="9609910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0.02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9BAF34DF-4582-4329-A21E-AA6FB6003C1E}"/>
              </a:ext>
            </a:extLst>
          </p:cNvPr>
          <p:cNvSpPr txBox="1"/>
          <p:nvPr/>
        </p:nvSpPr>
        <p:spPr>
          <a:xfrm>
            <a:off x="7136668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State(Apple)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14CA281-6E14-4A06-BBD9-B1DC4E77162C}"/>
              </a:ext>
            </a:extLst>
          </p:cNvPr>
          <p:cNvSpPr txBox="1"/>
          <p:nvPr/>
        </p:nvSpPr>
        <p:spPr>
          <a:xfrm>
            <a:off x="9609904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0.13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EDDCD2F-E666-4602-81FD-48C64023982C}"/>
              </a:ext>
            </a:extLst>
          </p:cNvPr>
          <p:cNvSpPr txBox="1"/>
          <p:nvPr/>
        </p:nvSpPr>
        <p:spPr>
          <a:xfrm>
            <a:off x="7136667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(Iran)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6BFC574-36CF-4F16-B980-EDA778F8A7AC}"/>
              </a:ext>
            </a:extLst>
          </p:cNvPr>
          <p:cNvSpPr txBox="1"/>
          <p:nvPr/>
        </p:nvSpPr>
        <p:spPr>
          <a:xfrm>
            <a:off x="9609903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0.08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8EF42EC9-8122-4BE5-B2F3-CB4738D29E33}"/>
              </a:ext>
            </a:extLst>
          </p:cNvPr>
          <p:cNvSpPr txBox="1"/>
          <p:nvPr/>
        </p:nvSpPr>
        <p:spPr>
          <a:xfrm>
            <a:off x="7136667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(Microsoft)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CB0D8E76-6619-459F-AF76-5AE1140514D3}"/>
              </a:ext>
            </a:extLst>
          </p:cNvPr>
          <p:cNvSpPr txBox="1"/>
          <p:nvPr/>
        </p:nvSpPr>
        <p:spPr>
          <a:xfrm>
            <a:off x="9609903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6D808E6-40B4-4F66-92A2-FB7D74835388}"/>
              </a:ext>
            </a:extLst>
          </p:cNvPr>
          <p:cNvSpPr txBox="1"/>
          <p:nvPr/>
        </p:nvSpPr>
        <p:spPr>
          <a:xfrm>
            <a:off x="7136667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Company(Germany)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25022F9C-66DE-487D-BE32-9EE23190D043}"/>
              </a:ext>
            </a:extLst>
          </p:cNvPr>
          <p:cNvSpPr txBox="1"/>
          <p:nvPr/>
        </p:nvSpPr>
        <p:spPr>
          <a:xfrm>
            <a:off x="9609903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0.02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691734D4-C1AE-433C-810A-D72CCE1C1AF7}"/>
              </a:ext>
            </a:extLst>
          </p:cNvPr>
          <p:cNvSpPr txBox="1"/>
          <p:nvPr/>
        </p:nvSpPr>
        <p:spPr>
          <a:xfrm>
            <a:off x="7136667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Company(Poland)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95448E73-A03B-4A39-A7E5-8487E3D07011}"/>
              </a:ext>
            </a:extLst>
          </p:cNvPr>
          <p:cNvSpPr txBox="1"/>
          <p:nvPr/>
        </p:nvSpPr>
        <p:spPr>
          <a:xfrm>
            <a:off x="9609903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0.28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B25D104A-76FA-418B-B1D8-56976DC51197}"/>
              </a:ext>
            </a:extLst>
          </p:cNvPr>
          <p:cNvSpPr txBox="1"/>
          <p:nvPr/>
        </p:nvSpPr>
        <p:spPr>
          <a:xfrm>
            <a:off x="7136666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Company(Australia)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D0C930DB-AC17-4DE8-8628-F76B546178D0}"/>
              </a:ext>
            </a:extLst>
          </p:cNvPr>
          <p:cNvSpPr txBox="1"/>
          <p:nvPr/>
        </p:nvSpPr>
        <p:spPr>
          <a:xfrm>
            <a:off x="9609901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0.41</a:t>
            </a:r>
          </a:p>
        </p:txBody>
      </p:sp>
      <p:sp>
        <p:nvSpPr>
          <p:cNvPr id="56" name="Segnaposto contenuto 2">
            <a:extLst>
              <a:ext uri="{FF2B5EF4-FFF2-40B4-BE49-F238E27FC236}">
                <a16:creationId xmlns:a16="http://schemas.microsoft.com/office/drawing/2014/main" id="{8A6F068A-4EB1-4B89-9BB1-7CFD8D7745C5}"/>
              </a:ext>
            </a:extLst>
          </p:cNvPr>
          <p:cNvSpPr txBox="1">
            <a:spLocks/>
          </p:cNvSpPr>
          <p:nvPr/>
        </p:nvSpPr>
        <p:spPr>
          <a:xfrm>
            <a:off x="738000" y="5833783"/>
            <a:ext cx="10389600" cy="628651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sz="2400">
                <a:latin typeface="Calibri" panose="020F0502020204030204" pitchFamily="34" charset="0"/>
                <a:cs typeface="Calibri" panose="020F0502020204030204" pitchFamily="34" charset="0"/>
              </a:rPr>
              <a:t>Le reti </a:t>
            </a:r>
            <a:r>
              <a:rPr lang="it-IT" sz="2400" b="1">
                <a:latin typeface="Calibri" panose="020F0502020204030204" pitchFamily="34" charset="0"/>
                <a:cs typeface="Calibri" panose="020F0502020204030204" pitchFamily="34" charset="0"/>
              </a:rPr>
              <a:t>non presentano underfitting</a:t>
            </a:r>
            <a:r>
              <a:rPr lang="it-IT" sz="2400">
                <a:latin typeface="Calibri" panose="020F0502020204030204" pitchFamily="34" charset="0"/>
                <a:cs typeface="Calibri" panose="020F0502020204030204" pitchFamily="34" charset="0"/>
              </a:rPr>
              <a:t>, distinguendo correttamente i predicati</a:t>
            </a:r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816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build="p" animBg="1"/>
      <p:bldP spid="57" grpId="1" uiExpand="1" build="p" animBg="1"/>
      <p:bldP spid="27" grpId="0"/>
      <p:bldP spid="35" grpId="0"/>
      <p:bldP spid="36" grpId="0"/>
      <p:bldP spid="37" grpId="0"/>
      <p:bldP spid="38" grpId="0"/>
      <p:bldP spid="39" grpId="0"/>
      <p:bldP spid="40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uiExpand="1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8BD63D-1BE0-4762-8057-3C9F9D0DE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23" y="776078"/>
            <a:ext cx="11248751" cy="2350300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Il lavoro si basa sugli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articoli di giornale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del New York Times pubblicati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in vari anni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in particolare negli anni 1995, 2000, 2005 e 2010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Gli articoli sono stati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suddivisi in 4 corpus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in base alla data di pubblicazione e sono stati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annotati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 corpus sono composti da 3353, 4164, 3691 e 4077 articoli rispettivamente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Il processo di annotazione consiste nell’effettuare il task di </a:t>
            </a:r>
            <a:r>
              <a:rPr lang="it-IT" b="1" i="1" dirty="0">
                <a:latin typeface="Calibri" panose="020F0502020204030204" pitchFamily="34" charset="0"/>
                <a:cs typeface="Calibri" panose="020F0502020204030204" pitchFamily="34" charset="0"/>
              </a:rPr>
              <a:t>Name </a:t>
            </a:r>
            <a:r>
              <a:rPr lang="it-IT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it-IT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Recognition</a:t>
            </a:r>
            <a:r>
              <a:rPr lang="it-IT" b="1" i="1" dirty="0">
                <a:latin typeface="Calibri" panose="020F0502020204030204" pitchFamily="34" charset="0"/>
                <a:cs typeface="Calibri" panose="020F0502020204030204" pitchFamily="34" charset="0"/>
              </a:rPr>
              <a:t> &amp; Linking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(NERL) sfruttando le entità presenti in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Dbpedia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0EBD7282-4018-483D-B4BA-AA275FD025E1}"/>
              </a:ext>
            </a:extLst>
          </p:cNvPr>
          <p:cNvSpPr txBox="1">
            <a:spLocks/>
          </p:cNvSpPr>
          <p:nvPr/>
        </p:nvSpPr>
        <p:spPr>
          <a:xfrm>
            <a:off x="471624" y="3731623"/>
            <a:ext cx="11248751" cy="2155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In aggiunta, sono state effettuate diverse operazioni di </a:t>
            </a:r>
            <a:r>
              <a:rPr lang="it-IT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 sui testi annotati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Tutte le parole (escludendo le entità) sono state riportate in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Lower Case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Sono stati rimossi tutti i caratteri non supportati da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i.e.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quasi tutti i caratteri speciali)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È stata rimossa la sequenza  </a:t>
            </a:r>
            <a:r>
              <a:rPr lang="it-IT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’s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 al termine delle parole o delle entità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Le entità composte da più parole sono state unite in modo da permettere al modello di riconoscerle come singole;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‘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DBRSTARdbr:Apple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’ ‘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IncDBREND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’ </a:t>
            </a:r>
            <a:r>
              <a:rPr lang="it-IT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‘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DBRSTARTdbr:AppleIncDBREND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60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spazio-tempo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A382F41-84B1-4966-9C1F-1B7414571A14}"/>
              </a:ext>
            </a:extLst>
          </p:cNvPr>
          <p:cNvCxnSpPr>
            <a:cxnSpLocks/>
          </p:cNvCxnSpPr>
          <p:nvPr/>
        </p:nvCxnSpPr>
        <p:spPr>
          <a:xfrm flipH="1">
            <a:off x="3108948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8521EABA-D3AB-448E-A942-610B02540908}"/>
              </a:ext>
            </a:extLst>
          </p:cNvPr>
          <p:cNvCxnSpPr>
            <a:cxnSpLocks/>
          </p:cNvCxnSpPr>
          <p:nvPr/>
        </p:nvCxnSpPr>
        <p:spPr>
          <a:xfrm>
            <a:off x="635725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C4333C-8DCF-4CF7-8027-9AAF1B8A5137}"/>
              </a:ext>
            </a:extLst>
          </p:cNvPr>
          <p:cNvSpPr txBox="1"/>
          <p:nvPr/>
        </p:nvSpPr>
        <p:spPr>
          <a:xfrm>
            <a:off x="635725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3F8692-83E8-4200-9D69-579DA8A77323}"/>
              </a:ext>
            </a:extLst>
          </p:cNvPr>
          <p:cNvSpPr txBox="1"/>
          <p:nvPr/>
        </p:nvSpPr>
        <p:spPr>
          <a:xfrm>
            <a:off x="3108960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C230F-2DFA-49D9-9956-E1643DCAB7F3}"/>
              </a:ext>
            </a:extLst>
          </p:cNvPr>
          <p:cNvSpPr txBox="1"/>
          <p:nvPr/>
        </p:nvSpPr>
        <p:spPr>
          <a:xfrm>
            <a:off x="635725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State(United Kingdom)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69F5CC5-5596-4826-97F2-7FEB5F2DFB11}"/>
              </a:ext>
            </a:extLst>
          </p:cNvPr>
          <p:cNvSpPr txBox="1"/>
          <p:nvPr/>
        </p:nvSpPr>
        <p:spPr>
          <a:xfrm>
            <a:off x="3108961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984AFFA-57B4-4A77-B20C-3F66CB02FA2F}"/>
              </a:ext>
            </a:extLst>
          </p:cNvPr>
          <p:cNvSpPr txBox="1"/>
          <p:nvPr/>
        </p:nvSpPr>
        <p:spPr>
          <a:xfrm>
            <a:off x="635719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Italy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2E83969-AA00-46D7-8572-2E02B3D83A0C}"/>
              </a:ext>
            </a:extLst>
          </p:cNvPr>
          <p:cNvSpPr txBox="1"/>
          <p:nvPr/>
        </p:nvSpPr>
        <p:spPr>
          <a:xfrm>
            <a:off x="3108955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01C9949-0C6B-43B5-91DE-F1BB868B0FE5}"/>
              </a:ext>
            </a:extLst>
          </p:cNvPr>
          <p:cNvSpPr txBox="1"/>
          <p:nvPr/>
        </p:nvSpPr>
        <p:spPr>
          <a:xfrm>
            <a:off x="635718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State(United States)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3C19AD0-5515-40A1-ABD8-3BF8BA4513FF}"/>
              </a:ext>
            </a:extLst>
          </p:cNvPr>
          <p:cNvSpPr txBox="1"/>
          <p:nvPr/>
        </p:nvSpPr>
        <p:spPr>
          <a:xfrm>
            <a:off x="3108954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0.65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226AAC-3804-4D05-9303-8EDDC2C0CAAE}"/>
              </a:ext>
            </a:extLst>
          </p:cNvPr>
          <p:cNvSpPr txBox="1"/>
          <p:nvPr/>
        </p:nvSpPr>
        <p:spPr>
          <a:xfrm>
            <a:off x="635718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(Tom Hanks)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FF442C-AE75-4083-AC0F-D72B9E88526D}"/>
              </a:ext>
            </a:extLst>
          </p:cNvPr>
          <p:cNvSpPr txBox="1"/>
          <p:nvPr/>
        </p:nvSpPr>
        <p:spPr>
          <a:xfrm>
            <a:off x="3108954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08DB6-68C3-4AA9-B0D1-C589C148F254}"/>
              </a:ext>
            </a:extLst>
          </p:cNvPr>
          <p:cNvSpPr txBox="1"/>
          <p:nvPr/>
        </p:nvSpPr>
        <p:spPr>
          <a:xfrm>
            <a:off x="635718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(Al Pacino)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9ACF84F-1B15-41B6-BD42-4C7F66E632E0}"/>
              </a:ext>
            </a:extLst>
          </p:cNvPr>
          <p:cNvSpPr txBox="1"/>
          <p:nvPr/>
        </p:nvSpPr>
        <p:spPr>
          <a:xfrm>
            <a:off x="3108954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2CF667-A51D-42C0-99C7-1D7BC41FA62D}"/>
              </a:ext>
            </a:extLst>
          </p:cNvPr>
          <p:cNvSpPr txBox="1"/>
          <p:nvPr/>
        </p:nvSpPr>
        <p:spPr>
          <a:xfrm>
            <a:off x="635718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Company(IBM)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8AA3D8-9324-4AF9-B2CB-612F3F9DC6B2}"/>
              </a:ext>
            </a:extLst>
          </p:cNvPr>
          <p:cNvSpPr txBox="1"/>
          <p:nvPr/>
        </p:nvSpPr>
        <p:spPr>
          <a:xfrm>
            <a:off x="3108954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0FE1B8F-5BE3-436D-9D06-3FA92A7838B2}"/>
              </a:ext>
            </a:extLst>
          </p:cNvPr>
          <p:cNvSpPr txBox="1"/>
          <p:nvPr/>
        </p:nvSpPr>
        <p:spPr>
          <a:xfrm>
            <a:off x="635717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Company(Microsoft)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9390CB1-EBF8-480D-809C-699BEA734113}"/>
              </a:ext>
            </a:extLst>
          </p:cNvPr>
          <p:cNvSpPr txBox="1"/>
          <p:nvPr/>
        </p:nvSpPr>
        <p:spPr>
          <a:xfrm>
            <a:off x="3108952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0.85</a:t>
            </a:r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CF9D5968-AA14-41E0-A228-9FABDDBFD343}"/>
              </a:ext>
            </a:extLst>
          </p:cNvPr>
          <p:cNvCxnSpPr>
            <a:cxnSpLocks/>
          </p:cNvCxnSpPr>
          <p:nvPr/>
        </p:nvCxnSpPr>
        <p:spPr>
          <a:xfrm flipH="1">
            <a:off x="9609897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60C72777-A448-4C4C-8E2D-BCF90797D924}"/>
              </a:ext>
            </a:extLst>
          </p:cNvPr>
          <p:cNvCxnSpPr>
            <a:cxnSpLocks/>
          </p:cNvCxnSpPr>
          <p:nvPr/>
        </p:nvCxnSpPr>
        <p:spPr>
          <a:xfrm>
            <a:off x="7136674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211A4371-F294-4108-BC59-F40AA540721C}"/>
              </a:ext>
            </a:extLst>
          </p:cNvPr>
          <p:cNvSpPr txBox="1"/>
          <p:nvPr/>
        </p:nvSpPr>
        <p:spPr>
          <a:xfrm>
            <a:off x="7136674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D344A646-D4C7-4A2E-96C9-7E0E9593124D}"/>
              </a:ext>
            </a:extLst>
          </p:cNvPr>
          <p:cNvSpPr txBox="1"/>
          <p:nvPr/>
        </p:nvSpPr>
        <p:spPr>
          <a:xfrm>
            <a:off x="9609909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1891249-FFD8-40EF-BDC1-B51E1DF5D81E}"/>
              </a:ext>
            </a:extLst>
          </p:cNvPr>
          <p:cNvSpPr txBox="1"/>
          <p:nvPr/>
        </p:nvSpPr>
        <p:spPr>
          <a:xfrm>
            <a:off x="7136674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State(Robert De Niro)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1FCADEFB-2C97-46E9-8F0B-63BB82D3EC5E}"/>
              </a:ext>
            </a:extLst>
          </p:cNvPr>
          <p:cNvSpPr txBox="1"/>
          <p:nvPr/>
        </p:nvSpPr>
        <p:spPr>
          <a:xfrm>
            <a:off x="9609910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0.02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4F36DC6-43A1-41A5-9001-BAC13E7EA64E}"/>
              </a:ext>
            </a:extLst>
          </p:cNvPr>
          <p:cNvSpPr txBox="1"/>
          <p:nvPr/>
        </p:nvSpPr>
        <p:spPr>
          <a:xfrm>
            <a:off x="7136668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State(Apple)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77EAEF23-B010-4EA1-9C59-90B19C5F9AB8}"/>
              </a:ext>
            </a:extLst>
          </p:cNvPr>
          <p:cNvSpPr txBox="1"/>
          <p:nvPr/>
        </p:nvSpPr>
        <p:spPr>
          <a:xfrm>
            <a:off x="9609904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0.13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FFED815-2046-4BF7-8EE7-C727E85190D9}"/>
              </a:ext>
            </a:extLst>
          </p:cNvPr>
          <p:cNvSpPr txBox="1"/>
          <p:nvPr/>
        </p:nvSpPr>
        <p:spPr>
          <a:xfrm>
            <a:off x="7136667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(Iran)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9C2643D-DCEC-45C3-937E-0545A6C9B208}"/>
              </a:ext>
            </a:extLst>
          </p:cNvPr>
          <p:cNvSpPr txBox="1"/>
          <p:nvPr/>
        </p:nvSpPr>
        <p:spPr>
          <a:xfrm>
            <a:off x="9609903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0.08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83C5E402-FFE3-42AC-9721-BCA41260A2B9}"/>
              </a:ext>
            </a:extLst>
          </p:cNvPr>
          <p:cNvSpPr txBox="1"/>
          <p:nvPr/>
        </p:nvSpPr>
        <p:spPr>
          <a:xfrm>
            <a:off x="7136667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(Microsoft)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25197CE0-BF3D-4C35-A421-40C9A8EA74D0}"/>
              </a:ext>
            </a:extLst>
          </p:cNvPr>
          <p:cNvSpPr txBox="1"/>
          <p:nvPr/>
        </p:nvSpPr>
        <p:spPr>
          <a:xfrm>
            <a:off x="9609903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D9CF8FB-F91A-4979-A301-67D98094A162}"/>
              </a:ext>
            </a:extLst>
          </p:cNvPr>
          <p:cNvSpPr txBox="1"/>
          <p:nvPr/>
        </p:nvSpPr>
        <p:spPr>
          <a:xfrm>
            <a:off x="7136667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Company(Germany)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C3BAC556-60F1-4EEE-9A1A-D874DB166BB1}"/>
              </a:ext>
            </a:extLst>
          </p:cNvPr>
          <p:cNvSpPr txBox="1"/>
          <p:nvPr/>
        </p:nvSpPr>
        <p:spPr>
          <a:xfrm>
            <a:off x="9609903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0.02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87CAD80-607C-45AC-9B9A-D7C6547447C2}"/>
              </a:ext>
            </a:extLst>
          </p:cNvPr>
          <p:cNvSpPr txBox="1"/>
          <p:nvPr/>
        </p:nvSpPr>
        <p:spPr>
          <a:xfrm>
            <a:off x="7136667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Company(Poland)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BE16C8A8-21DC-4F1F-B122-E05E33F2C750}"/>
              </a:ext>
            </a:extLst>
          </p:cNvPr>
          <p:cNvSpPr txBox="1"/>
          <p:nvPr/>
        </p:nvSpPr>
        <p:spPr>
          <a:xfrm>
            <a:off x="9609903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0.28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7B01D70-B93C-40D1-A57B-BF2796C6DD89}"/>
              </a:ext>
            </a:extLst>
          </p:cNvPr>
          <p:cNvSpPr txBox="1"/>
          <p:nvPr/>
        </p:nvSpPr>
        <p:spPr>
          <a:xfrm>
            <a:off x="7136666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Company(Australia)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F0A693F5-A12A-4784-8A3A-80763E342F02}"/>
              </a:ext>
            </a:extLst>
          </p:cNvPr>
          <p:cNvSpPr txBox="1"/>
          <p:nvPr/>
        </p:nvSpPr>
        <p:spPr>
          <a:xfrm>
            <a:off x="9609901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0.41</a:t>
            </a:r>
          </a:p>
        </p:txBody>
      </p:sp>
      <p:sp>
        <p:nvSpPr>
          <p:cNvPr id="60" name="Segnaposto contenuto 2">
            <a:extLst>
              <a:ext uri="{FF2B5EF4-FFF2-40B4-BE49-F238E27FC236}">
                <a16:creationId xmlns:a16="http://schemas.microsoft.com/office/drawing/2014/main" id="{6C6B8AFB-B6B1-4660-B8F5-411B1B14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8000" y="5833783"/>
            <a:ext cx="10389600" cy="628651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Le reti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non presentano </a:t>
            </a:r>
            <a:r>
              <a:rPr lang="it-IT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underfitting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, distinguendo correttamente i predicati</a:t>
            </a:r>
          </a:p>
        </p:txBody>
      </p:sp>
    </p:spTree>
    <p:extLst>
      <p:ext uri="{BB962C8B-B14F-4D97-AF65-F5344CB8AC3E}">
        <p14:creationId xmlns:p14="http://schemas.microsoft.com/office/powerpoint/2010/main" val="428806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spazio-tempo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A382F41-84B1-4966-9C1F-1B7414571A14}"/>
              </a:ext>
            </a:extLst>
          </p:cNvPr>
          <p:cNvCxnSpPr>
            <a:cxnSpLocks/>
          </p:cNvCxnSpPr>
          <p:nvPr/>
        </p:nvCxnSpPr>
        <p:spPr>
          <a:xfrm flipH="1">
            <a:off x="3108948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8521EABA-D3AB-448E-A942-610B02540908}"/>
              </a:ext>
            </a:extLst>
          </p:cNvPr>
          <p:cNvCxnSpPr>
            <a:cxnSpLocks/>
          </p:cNvCxnSpPr>
          <p:nvPr/>
        </p:nvCxnSpPr>
        <p:spPr>
          <a:xfrm>
            <a:off x="635725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C4333C-8DCF-4CF7-8027-9AAF1B8A5137}"/>
              </a:ext>
            </a:extLst>
          </p:cNvPr>
          <p:cNvSpPr txBox="1"/>
          <p:nvPr/>
        </p:nvSpPr>
        <p:spPr>
          <a:xfrm>
            <a:off x="635725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3F8692-83E8-4200-9D69-579DA8A77323}"/>
              </a:ext>
            </a:extLst>
          </p:cNvPr>
          <p:cNvSpPr txBox="1"/>
          <p:nvPr/>
        </p:nvSpPr>
        <p:spPr>
          <a:xfrm>
            <a:off x="3108960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C230F-2DFA-49D9-9956-E1643DCAB7F3}"/>
              </a:ext>
            </a:extLst>
          </p:cNvPr>
          <p:cNvSpPr txBox="1"/>
          <p:nvPr/>
        </p:nvSpPr>
        <p:spPr>
          <a:xfrm>
            <a:off x="635725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State(United Kingdom)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69F5CC5-5596-4826-97F2-7FEB5F2DFB11}"/>
              </a:ext>
            </a:extLst>
          </p:cNvPr>
          <p:cNvSpPr txBox="1"/>
          <p:nvPr/>
        </p:nvSpPr>
        <p:spPr>
          <a:xfrm>
            <a:off x="3108961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984AFFA-57B4-4A77-B20C-3F66CB02FA2F}"/>
              </a:ext>
            </a:extLst>
          </p:cNvPr>
          <p:cNvSpPr txBox="1"/>
          <p:nvPr/>
        </p:nvSpPr>
        <p:spPr>
          <a:xfrm>
            <a:off x="635719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Italy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2E83969-AA00-46D7-8572-2E02B3D83A0C}"/>
              </a:ext>
            </a:extLst>
          </p:cNvPr>
          <p:cNvSpPr txBox="1"/>
          <p:nvPr/>
        </p:nvSpPr>
        <p:spPr>
          <a:xfrm>
            <a:off x="3108955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01C9949-0C6B-43B5-91DE-F1BB868B0FE5}"/>
              </a:ext>
            </a:extLst>
          </p:cNvPr>
          <p:cNvSpPr txBox="1"/>
          <p:nvPr/>
        </p:nvSpPr>
        <p:spPr>
          <a:xfrm>
            <a:off x="635718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State(Poland)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3C19AD0-5515-40A1-ABD8-3BF8BA4513FF}"/>
              </a:ext>
            </a:extLst>
          </p:cNvPr>
          <p:cNvSpPr txBox="1"/>
          <p:nvPr/>
        </p:nvSpPr>
        <p:spPr>
          <a:xfrm>
            <a:off x="3108954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0.38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226AAC-3804-4D05-9303-8EDDC2C0CAAE}"/>
              </a:ext>
            </a:extLst>
          </p:cNvPr>
          <p:cNvSpPr txBox="1"/>
          <p:nvPr/>
        </p:nvSpPr>
        <p:spPr>
          <a:xfrm>
            <a:off x="635718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(Tom Hanks)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FF442C-AE75-4083-AC0F-D72B9E88526D}"/>
              </a:ext>
            </a:extLst>
          </p:cNvPr>
          <p:cNvSpPr txBox="1"/>
          <p:nvPr/>
        </p:nvSpPr>
        <p:spPr>
          <a:xfrm>
            <a:off x="3108954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08DB6-68C3-4AA9-B0D1-C589C148F254}"/>
              </a:ext>
            </a:extLst>
          </p:cNvPr>
          <p:cNvSpPr txBox="1"/>
          <p:nvPr/>
        </p:nvSpPr>
        <p:spPr>
          <a:xfrm>
            <a:off x="635718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(Dustin Hoffman)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9ACF84F-1B15-41B6-BD42-4C7F66E632E0}"/>
              </a:ext>
            </a:extLst>
          </p:cNvPr>
          <p:cNvSpPr txBox="1"/>
          <p:nvPr/>
        </p:nvSpPr>
        <p:spPr>
          <a:xfrm>
            <a:off x="3108954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0.07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2CF667-A51D-42C0-99C7-1D7BC41FA62D}"/>
              </a:ext>
            </a:extLst>
          </p:cNvPr>
          <p:cNvSpPr txBox="1"/>
          <p:nvPr/>
        </p:nvSpPr>
        <p:spPr>
          <a:xfrm>
            <a:off x="635718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Company(IBM)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8AA3D8-9324-4AF9-B2CB-612F3F9DC6B2}"/>
              </a:ext>
            </a:extLst>
          </p:cNvPr>
          <p:cNvSpPr txBox="1"/>
          <p:nvPr/>
        </p:nvSpPr>
        <p:spPr>
          <a:xfrm>
            <a:off x="3108954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0FE1B8F-5BE3-436D-9D06-3FA92A7838B2}"/>
              </a:ext>
            </a:extLst>
          </p:cNvPr>
          <p:cNvSpPr txBox="1"/>
          <p:nvPr/>
        </p:nvSpPr>
        <p:spPr>
          <a:xfrm>
            <a:off x="635717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Company(Microsoft)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9390CB1-EBF8-480D-809C-699BEA734113}"/>
              </a:ext>
            </a:extLst>
          </p:cNvPr>
          <p:cNvSpPr txBox="1"/>
          <p:nvPr/>
        </p:nvSpPr>
        <p:spPr>
          <a:xfrm>
            <a:off x="3108952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0.82</a:t>
            </a:r>
          </a:p>
        </p:txBody>
      </p:sp>
      <p:sp>
        <p:nvSpPr>
          <p:cNvPr id="57" name="Segnaposto contenuto 2">
            <a:extLst>
              <a:ext uri="{FF2B5EF4-FFF2-40B4-BE49-F238E27FC236}">
                <a16:creationId xmlns:a16="http://schemas.microsoft.com/office/drawing/2014/main" id="{1F6319C4-A1C9-4404-9FCD-E38640E7C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180" y="821626"/>
            <a:ext cx="9835639" cy="628651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 seguenti predicati sono stati valutati nell’anno 2010 (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mai visto dalle reti)</a:t>
            </a:r>
          </a:p>
        </p:txBody>
      </p:sp>
      <p:sp>
        <p:nvSpPr>
          <p:cNvPr id="59" name="Segnaposto contenuto 2">
            <a:extLst>
              <a:ext uri="{FF2B5EF4-FFF2-40B4-BE49-F238E27FC236}">
                <a16:creationId xmlns:a16="http://schemas.microsoft.com/office/drawing/2014/main" id="{AF15F0EC-9217-44EC-8AC1-D7F678F54CD3}"/>
              </a:ext>
            </a:extLst>
          </p:cNvPr>
          <p:cNvSpPr txBox="1">
            <a:spLocks/>
          </p:cNvSpPr>
          <p:nvPr/>
        </p:nvSpPr>
        <p:spPr>
          <a:xfrm>
            <a:off x="6261465" y="4461072"/>
            <a:ext cx="4275871" cy="868550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L’entità è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presente solo una volta 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nello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indagato</a:t>
            </a:r>
          </a:p>
        </p:txBody>
      </p: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C9752488-73C1-4FC1-90CE-D3FE491924F3}"/>
              </a:ext>
            </a:extLst>
          </p:cNvPr>
          <p:cNvCxnSpPr>
            <a:cxnSpLocks/>
          </p:cNvCxnSpPr>
          <p:nvPr/>
        </p:nvCxnSpPr>
        <p:spPr>
          <a:xfrm>
            <a:off x="4450079" y="4223554"/>
            <a:ext cx="1480458" cy="3310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4C2AFF75-8533-4F97-8608-BC52673E2639}"/>
              </a:ext>
            </a:extLst>
          </p:cNvPr>
          <p:cNvCxnSpPr>
            <a:cxnSpLocks/>
          </p:cNvCxnSpPr>
          <p:nvPr/>
        </p:nvCxnSpPr>
        <p:spPr>
          <a:xfrm flipV="1">
            <a:off x="4450079" y="2952928"/>
            <a:ext cx="1480458" cy="3939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Segnaposto contenuto 2">
            <a:extLst>
              <a:ext uri="{FF2B5EF4-FFF2-40B4-BE49-F238E27FC236}">
                <a16:creationId xmlns:a16="http://schemas.microsoft.com/office/drawing/2014/main" id="{9E05783B-E086-453B-8CFE-FAAF020EF013}"/>
              </a:ext>
            </a:extLst>
          </p:cNvPr>
          <p:cNvSpPr txBox="1">
            <a:spLocks/>
          </p:cNvSpPr>
          <p:nvPr/>
        </p:nvSpPr>
        <p:spPr>
          <a:xfrm>
            <a:off x="6261465" y="2253210"/>
            <a:ext cx="4275871" cy="868550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Polonia risulta vicina 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stati raramente nominati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94F1806F-9476-448B-8AEE-A1D68C876D59}"/>
              </a:ext>
            </a:extLst>
          </p:cNvPr>
          <p:cNvSpPr txBox="1">
            <a:spLocks/>
          </p:cNvSpPr>
          <p:nvPr/>
        </p:nvSpPr>
        <p:spPr>
          <a:xfrm>
            <a:off x="6260400" y="3171072"/>
            <a:ext cx="4275871" cy="868550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Entrambe le entità vengono predette come aziende</a:t>
            </a:r>
          </a:p>
        </p:txBody>
      </p:sp>
      <p:sp>
        <p:nvSpPr>
          <p:cNvPr id="35" name="Segnaposto contenuto 2">
            <a:extLst>
              <a:ext uri="{FF2B5EF4-FFF2-40B4-BE49-F238E27FC236}">
                <a16:creationId xmlns:a16="http://schemas.microsoft.com/office/drawing/2014/main" id="{E7538591-BED9-4123-B8E6-8EBD9234D1CC}"/>
              </a:ext>
            </a:extLst>
          </p:cNvPr>
          <p:cNvSpPr txBox="1">
            <a:spLocks/>
          </p:cNvSpPr>
          <p:nvPr/>
        </p:nvSpPr>
        <p:spPr>
          <a:xfrm>
            <a:off x="738000" y="5833783"/>
            <a:ext cx="10389600" cy="628651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Queste LTN riescono a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generalizzare nel tempo</a:t>
            </a:r>
          </a:p>
        </p:txBody>
      </p:sp>
    </p:spTree>
    <p:extLst>
      <p:ext uri="{BB962C8B-B14F-4D97-AF65-F5344CB8AC3E}">
        <p14:creationId xmlns:p14="http://schemas.microsoft.com/office/powerpoint/2010/main" val="298946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build="p" animBg="1"/>
      <p:bldP spid="59" grpId="1" uiExpand="1" build="allAtOnce" animBg="1"/>
      <p:bldP spid="62" grpId="0" build="p" animBg="1"/>
      <p:bldP spid="62" grpId="1" uiExpand="1" build="allAtOnce" animBg="1"/>
      <p:bldP spid="27" grpId="0" animBg="1"/>
      <p:bldP spid="35" grpId="0" uiExpand="1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spazio-tempo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A382F41-84B1-4966-9C1F-1B7414571A14}"/>
              </a:ext>
            </a:extLst>
          </p:cNvPr>
          <p:cNvCxnSpPr>
            <a:cxnSpLocks/>
          </p:cNvCxnSpPr>
          <p:nvPr/>
        </p:nvCxnSpPr>
        <p:spPr>
          <a:xfrm flipH="1">
            <a:off x="3108948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8521EABA-D3AB-448E-A942-610B02540908}"/>
              </a:ext>
            </a:extLst>
          </p:cNvPr>
          <p:cNvCxnSpPr>
            <a:cxnSpLocks/>
          </p:cNvCxnSpPr>
          <p:nvPr/>
        </p:nvCxnSpPr>
        <p:spPr>
          <a:xfrm>
            <a:off x="635725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C4333C-8DCF-4CF7-8027-9AAF1B8A5137}"/>
              </a:ext>
            </a:extLst>
          </p:cNvPr>
          <p:cNvSpPr txBox="1"/>
          <p:nvPr/>
        </p:nvSpPr>
        <p:spPr>
          <a:xfrm>
            <a:off x="635725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3F8692-83E8-4200-9D69-579DA8A77323}"/>
              </a:ext>
            </a:extLst>
          </p:cNvPr>
          <p:cNvSpPr txBox="1"/>
          <p:nvPr/>
        </p:nvSpPr>
        <p:spPr>
          <a:xfrm>
            <a:off x="3108960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C230F-2DFA-49D9-9956-E1643DCAB7F3}"/>
              </a:ext>
            </a:extLst>
          </p:cNvPr>
          <p:cNvSpPr txBox="1"/>
          <p:nvPr/>
        </p:nvSpPr>
        <p:spPr>
          <a:xfrm>
            <a:off x="635725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State(United Kingdom)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69F5CC5-5596-4826-97F2-7FEB5F2DFB11}"/>
              </a:ext>
            </a:extLst>
          </p:cNvPr>
          <p:cNvSpPr txBox="1"/>
          <p:nvPr/>
        </p:nvSpPr>
        <p:spPr>
          <a:xfrm>
            <a:off x="3108961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984AFFA-57B4-4A77-B20C-3F66CB02FA2F}"/>
              </a:ext>
            </a:extLst>
          </p:cNvPr>
          <p:cNvSpPr txBox="1"/>
          <p:nvPr/>
        </p:nvSpPr>
        <p:spPr>
          <a:xfrm>
            <a:off x="635719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Italy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2E83969-AA00-46D7-8572-2E02B3D83A0C}"/>
              </a:ext>
            </a:extLst>
          </p:cNvPr>
          <p:cNvSpPr txBox="1"/>
          <p:nvPr/>
        </p:nvSpPr>
        <p:spPr>
          <a:xfrm>
            <a:off x="3108955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01C9949-0C6B-43B5-91DE-F1BB868B0FE5}"/>
              </a:ext>
            </a:extLst>
          </p:cNvPr>
          <p:cNvSpPr txBox="1"/>
          <p:nvPr/>
        </p:nvSpPr>
        <p:spPr>
          <a:xfrm>
            <a:off x="635718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State(Poland)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3C19AD0-5515-40A1-ABD8-3BF8BA4513FF}"/>
              </a:ext>
            </a:extLst>
          </p:cNvPr>
          <p:cNvSpPr txBox="1"/>
          <p:nvPr/>
        </p:nvSpPr>
        <p:spPr>
          <a:xfrm>
            <a:off x="3108954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0.38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226AAC-3804-4D05-9303-8EDDC2C0CAAE}"/>
              </a:ext>
            </a:extLst>
          </p:cNvPr>
          <p:cNvSpPr txBox="1"/>
          <p:nvPr/>
        </p:nvSpPr>
        <p:spPr>
          <a:xfrm>
            <a:off x="635718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(Tom Hanks)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FF442C-AE75-4083-AC0F-D72B9E88526D}"/>
              </a:ext>
            </a:extLst>
          </p:cNvPr>
          <p:cNvSpPr txBox="1"/>
          <p:nvPr/>
        </p:nvSpPr>
        <p:spPr>
          <a:xfrm>
            <a:off x="3108954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08DB6-68C3-4AA9-B0D1-C589C148F254}"/>
              </a:ext>
            </a:extLst>
          </p:cNvPr>
          <p:cNvSpPr txBox="1"/>
          <p:nvPr/>
        </p:nvSpPr>
        <p:spPr>
          <a:xfrm>
            <a:off x="635718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(Dustin Hoffman)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9ACF84F-1B15-41B6-BD42-4C7F66E632E0}"/>
              </a:ext>
            </a:extLst>
          </p:cNvPr>
          <p:cNvSpPr txBox="1"/>
          <p:nvPr/>
        </p:nvSpPr>
        <p:spPr>
          <a:xfrm>
            <a:off x="3108954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0.07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2CF667-A51D-42C0-99C7-1D7BC41FA62D}"/>
              </a:ext>
            </a:extLst>
          </p:cNvPr>
          <p:cNvSpPr txBox="1"/>
          <p:nvPr/>
        </p:nvSpPr>
        <p:spPr>
          <a:xfrm>
            <a:off x="635718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Company(IBM)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8AA3D8-9324-4AF9-B2CB-612F3F9DC6B2}"/>
              </a:ext>
            </a:extLst>
          </p:cNvPr>
          <p:cNvSpPr txBox="1"/>
          <p:nvPr/>
        </p:nvSpPr>
        <p:spPr>
          <a:xfrm>
            <a:off x="3108954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0FE1B8F-5BE3-436D-9D06-3FA92A7838B2}"/>
              </a:ext>
            </a:extLst>
          </p:cNvPr>
          <p:cNvSpPr txBox="1"/>
          <p:nvPr/>
        </p:nvSpPr>
        <p:spPr>
          <a:xfrm>
            <a:off x="635717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Company(Microsoft)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9390CB1-EBF8-480D-809C-699BEA734113}"/>
              </a:ext>
            </a:extLst>
          </p:cNvPr>
          <p:cNvSpPr txBox="1"/>
          <p:nvPr/>
        </p:nvSpPr>
        <p:spPr>
          <a:xfrm>
            <a:off x="3108952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0.82</a:t>
            </a:r>
          </a:p>
        </p:txBody>
      </p:sp>
      <p:sp>
        <p:nvSpPr>
          <p:cNvPr id="57" name="Segnaposto contenuto 2">
            <a:extLst>
              <a:ext uri="{FF2B5EF4-FFF2-40B4-BE49-F238E27FC236}">
                <a16:creationId xmlns:a16="http://schemas.microsoft.com/office/drawing/2014/main" id="{1F6319C4-A1C9-4404-9FCD-E38640E7C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180" y="821626"/>
            <a:ext cx="9835639" cy="628651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 seguenti predicati sono stati valutati nell’anno 2010 (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mai visto dalle reti)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C39DE184-05A8-429A-B025-A608541DF7D5}"/>
              </a:ext>
            </a:extLst>
          </p:cNvPr>
          <p:cNvSpPr txBox="1">
            <a:spLocks/>
          </p:cNvSpPr>
          <p:nvPr/>
        </p:nvSpPr>
        <p:spPr>
          <a:xfrm>
            <a:off x="6260400" y="3171072"/>
            <a:ext cx="4275871" cy="868550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Entrambe le entità vengono predette come aziende</a:t>
            </a:r>
          </a:p>
        </p:txBody>
      </p:sp>
      <p:sp>
        <p:nvSpPr>
          <p:cNvPr id="35" name="Segnaposto contenuto 2">
            <a:extLst>
              <a:ext uri="{FF2B5EF4-FFF2-40B4-BE49-F238E27FC236}">
                <a16:creationId xmlns:a16="http://schemas.microsoft.com/office/drawing/2014/main" id="{337E4D8B-0620-4762-9EC2-9B1C07D8423A}"/>
              </a:ext>
            </a:extLst>
          </p:cNvPr>
          <p:cNvSpPr txBox="1">
            <a:spLocks/>
          </p:cNvSpPr>
          <p:nvPr/>
        </p:nvSpPr>
        <p:spPr>
          <a:xfrm>
            <a:off x="738000" y="5833783"/>
            <a:ext cx="10389600" cy="628651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Queste LTN riescono a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generalizzare nel tempo</a:t>
            </a:r>
          </a:p>
        </p:txBody>
      </p:sp>
    </p:spTree>
    <p:extLst>
      <p:ext uri="{BB962C8B-B14F-4D97-AF65-F5344CB8AC3E}">
        <p14:creationId xmlns:p14="http://schemas.microsoft.com/office/powerpoint/2010/main" val="2018677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spazio-tempo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A382F41-84B1-4966-9C1F-1B7414571A14}"/>
              </a:ext>
            </a:extLst>
          </p:cNvPr>
          <p:cNvCxnSpPr>
            <a:cxnSpLocks/>
          </p:cNvCxnSpPr>
          <p:nvPr/>
        </p:nvCxnSpPr>
        <p:spPr>
          <a:xfrm flipH="1">
            <a:off x="3108948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8521EABA-D3AB-448E-A942-610B02540908}"/>
              </a:ext>
            </a:extLst>
          </p:cNvPr>
          <p:cNvCxnSpPr>
            <a:cxnSpLocks/>
          </p:cNvCxnSpPr>
          <p:nvPr/>
        </p:nvCxnSpPr>
        <p:spPr>
          <a:xfrm>
            <a:off x="635725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C4333C-8DCF-4CF7-8027-9AAF1B8A5137}"/>
              </a:ext>
            </a:extLst>
          </p:cNvPr>
          <p:cNvSpPr txBox="1"/>
          <p:nvPr/>
        </p:nvSpPr>
        <p:spPr>
          <a:xfrm>
            <a:off x="635725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3F8692-83E8-4200-9D69-579DA8A77323}"/>
              </a:ext>
            </a:extLst>
          </p:cNvPr>
          <p:cNvSpPr txBox="1"/>
          <p:nvPr/>
        </p:nvSpPr>
        <p:spPr>
          <a:xfrm>
            <a:off x="3108960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C230F-2DFA-49D9-9956-E1643DCAB7F3}"/>
              </a:ext>
            </a:extLst>
          </p:cNvPr>
          <p:cNvSpPr txBox="1"/>
          <p:nvPr/>
        </p:nvSpPr>
        <p:spPr>
          <a:xfrm>
            <a:off x="635725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Belgium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69F5CC5-5596-4826-97F2-7FEB5F2DFB11}"/>
              </a:ext>
            </a:extLst>
          </p:cNvPr>
          <p:cNvSpPr txBox="1"/>
          <p:nvPr/>
        </p:nvSpPr>
        <p:spPr>
          <a:xfrm>
            <a:off x="3108961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0.87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984AFFA-57B4-4A77-B20C-3F66CB02FA2F}"/>
              </a:ext>
            </a:extLst>
          </p:cNvPr>
          <p:cNvSpPr txBox="1"/>
          <p:nvPr/>
        </p:nvSpPr>
        <p:spPr>
          <a:xfrm>
            <a:off x="635719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State(Brazil)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2E83969-AA00-46D7-8572-2E02B3D83A0C}"/>
              </a:ext>
            </a:extLst>
          </p:cNvPr>
          <p:cNvSpPr txBox="1"/>
          <p:nvPr/>
        </p:nvSpPr>
        <p:spPr>
          <a:xfrm>
            <a:off x="3108955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01C9949-0C6B-43B5-91DE-F1BB868B0FE5}"/>
              </a:ext>
            </a:extLst>
          </p:cNvPr>
          <p:cNvSpPr txBox="1"/>
          <p:nvPr/>
        </p:nvSpPr>
        <p:spPr>
          <a:xfrm>
            <a:off x="635718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State(Afghanistan)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3C19AD0-5515-40A1-ABD8-3BF8BA4513FF}"/>
              </a:ext>
            </a:extLst>
          </p:cNvPr>
          <p:cNvSpPr txBox="1"/>
          <p:nvPr/>
        </p:nvSpPr>
        <p:spPr>
          <a:xfrm>
            <a:off x="3108954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226AAC-3804-4D05-9303-8EDDC2C0CAAE}"/>
              </a:ext>
            </a:extLst>
          </p:cNvPr>
          <p:cNvSpPr txBox="1"/>
          <p:nvPr/>
        </p:nvSpPr>
        <p:spPr>
          <a:xfrm>
            <a:off x="635718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(Morgan Freeman)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FF442C-AE75-4083-AC0F-D72B9E88526D}"/>
              </a:ext>
            </a:extLst>
          </p:cNvPr>
          <p:cNvSpPr txBox="1"/>
          <p:nvPr/>
        </p:nvSpPr>
        <p:spPr>
          <a:xfrm>
            <a:off x="3108954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08DB6-68C3-4AA9-B0D1-C589C148F254}"/>
              </a:ext>
            </a:extLst>
          </p:cNvPr>
          <p:cNvSpPr txBox="1"/>
          <p:nvPr/>
        </p:nvSpPr>
        <p:spPr>
          <a:xfrm>
            <a:off x="635718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(Jeff Bridges)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9ACF84F-1B15-41B6-BD42-4C7F66E632E0}"/>
              </a:ext>
            </a:extLst>
          </p:cNvPr>
          <p:cNvSpPr txBox="1"/>
          <p:nvPr/>
        </p:nvSpPr>
        <p:spPr>
          <a:xfrm>
            <a:off x="3108954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2CF667-A51D-42C0-99C7-1D7BC41FA62D}"/>
              </a:ext>
            </a:extLst>
          </p:cNvPr>
          <p:cNvSpPr txBox="1"/>
          <p:nvPr/>
        </p:nvSpPr>
        <p:spPr>
          <a:xfrm>
            <a:off x="635718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Company(Samsung)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8AA3D8-9324-4AF9-B2CB-612F3F9DC6B2}"/>
              </a:ext>
            </a:extLst>
          </p:cNvPr>
          <p:cNvSpPr txBox="1"/>
          <p:nvPr/>
        </p:nvSpPr>
        <p:spPr>
          <a:xfrm>
            <a:off x="3108954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0FE1B8F-5BE3-436D-9D06-3FA92A7838B2}"/>
              </a:ext>
            </a:extLst>
          </p:cNvPr>
          <p:cNvSpPr txBox="1"/>
          <p:nvPr/>
        </p:nvSpPr>
        <p:spPr>
          <a:xfrm>
            <a:off x="635717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Company(Motorola)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9390CB1-EBF8-480D-809C-699BEA734113}"/>
              </a:ext>
            </a:extLst>
          </p:cNvPr>
          <p:cNvSpPr txBox="1"/>
          <p:nvPr/>
        </p:nvSpPr>
        <p:spPr>
          <a:xfrm>
            <a:off x="3108952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0.86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7C7F30FA-619F-4603-AEE8-580299BF4D3F}"/>
              </a:ext>
            </a:extLst>
          </p:cNvPr>
          <p:cNvCxnSpPr>
            <a:cxnSpLocks/>
          </p:cNvCxnSpPr>
          <p:nvPr/>
        </p:nvCxnSpPr>
        <p:spPr>
          <a:xfrm flipH="1">
            <a:off x="9609897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77AE4390-2C3B-4145-B48C-814FE5A52FC9}"/>
              </a:ext>
            </a:extLst>
          </p:cNvPr>
          <p:cNvCxnSpPr>
            <a:cxnSpLocks/>
          </p:cNvCxnSpPr>
          <p:nvPr/>
        </p:nvCxnSpPr>
        <p:spPr>
          <a:xfrm>
            <a:off x="7136674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29E0C80-2BE2-4451-B5FA-B76FC7D8FC49}"/>
              </a:ext>
            </a:extLst>
          </p:cNvPr>
          <p:cNvSpPr txBox="1"/>
          <p:nvPr/>
        </p:nvSpPr>
        <p:spPr>
          <a:xfrm>
            <a:off x="7136674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085C513-6BD0-40D4-B361-ACD3DF7411A1}"/>
              </a:ext>
            </a:extLst>
          </p:cNvPr>
          <p:cNvSpPr txBox="1"/>
          <p:nvPr/>
        </p:nvSpPr>
        <p:spPr>
          <a:xfrm>
            <a:off x="9609909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71DB84E-2570-4A7C-8B42-F89893A75477}"/>
              </a:ext>
            </a:extLst>
          </p:cNvPr>
          <p:cNvSpPr txBox="1"/>
          <p:nvPr/>
        </p:nvSpPr>
        <p:spPr>
          <a:xfrm>
            <a:off x="7136674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State(Sony)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EBED298-C570-490A-9AC1-A7C4032F6067}"/>
              </a:ext>
            </a:extLst>
          </p:cNvPr>
          <p:cNvSpPr txBox="1"/>
          <p:nvPr/>
        </p:nvSpPr>
        <p:spPr>
          <a:xfrm>
            <a:off x="9609910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0.13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1F2C60D3-A502-4144-BE6A-AD9511164184}"/>
              </a:ext>
            </a:extLst>
          </p:cNvPr>
          <p:cNvSpPr txBox="1"/>
          <p:nvPr/>
        </p:nvSpPr>
        <p:spPr>
          <a:xfrm>
            <a:off x="7136668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State(Jeff Bridges)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6D2FAD6A-6B0C-4CBA-BF9C-059FA0F8CB6C}"/>
              </a:ext>
            </a:extLst>
          </p:cNvPr>
          <p:cNvSpPr txBox="1"/>
          <p:nvPr/>
        </p:nvSpPr>
        <p:spPr>
          <a:xfrm>
            <a:off x="9609904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87D71B4-A675-49A1-B161-4A054D3E6057}"/>
              </a:ext>
            </a:extLst>
          </p:cNvPr>
          <p:cNvSpPr txBox="1"/>
          <p:nvPr/>
        </p:nvSpPr>
        <p:spPr>
          <a:xfrm>
            <a:off x="7136667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Belgium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F0DF30B4-B7F9-491E-AB1E-397062DD26FC}"/>
              </a:ext>
            </a:extLst>
          </p:cNvPr>
          <p:cNvSpPr txBox="1"/>
          <p:nvPr/>
        </p:nvSpPr>
        <p:spPr>
          <a:xfrm>
            <a:off x="9609903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1F97DBB-E25B-40C9-B3B9-C3B90EABE27E}"/>
              </a:ext>
            </a:extLst>
          </p:cNvPr>
          <p:cNvSpPr txBox="1"/>
          <p:nvPr/>
        </p:nvSpPr>
        <p:spPr>
          <a:xfrm>
            <a:off x="7136667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(Motorola)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63B2219-38FA-4E82-8DD6-8AD9DA2EE5A3}"/>
              </a:ext>
            </a:extLst>
          </p:cNvPr>
          <p:cNvSpPr txBox="1"/>
          <p:nvPr/>
        </p:nvSpPr>
        <p:spPr>
          <a:xfrm>
            <a:off x="9609903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7E771A2-9008-440F-98CE-3242BCBF8F20}"/>
              </a:ext>
            </a:extLst>
          </p:cNvPr>
          <p:cNvSpPr txBox="1"/>
          <p:nvPr/>
        </p:nvSpPr>
        <p:spPr>
          <a:xfrm>
            <a:off x="7136667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Company(Afghanistan)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8D077584-EC26-4DC1-83E9-A6F92D504DD0}"/>
              </a:ext>
            </a:extLst>
          </p:cNvPr>
          <p:cNvSpPr txBox="1"/>
          <p:nvPr/>
        </p:nvSpPr>
        <p:spPr>
          <a:xfrm>
            <a:off x="9609903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0.03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AA8DB8A-F509-4EC6-8069-F30234344BFA}"/>
              </a:ext>
            </a:extLst>
          </p:cNvPr>
          <p:cNvSpPr txBox="1"/>
          <p:nvPr/>
        </p:nvSpPr>
        <p:spPr>
          <a:xfrm>
            <a:off x="7136667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Company(Brazil)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03A3FDD-DDCE-48B1-8AB2-53240CD431EC}"/>
              </a:ext>
            </a:extLst>
          </p:cNvPr>
          <p:cNvSpPr txBox="1"/>
          <p:nvPr/>
        </p:nvSpPr>
        <p:spPr>
          <a:xfrm>
            <a:off x="9609903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0.03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3610505-966A-4C56-8AAC-56886C412057}"/>
              </a:ext>
            </a:extLst>
          </p:cNvPr>
          <p:cNvSpPr txBox="1"/>
          <p:nvPr/>
        </p:nvSpPr>
        <p:spPr>
          <a:xfrm>
            <a:off x="7136666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Company(Sean Pen)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EBCAE569-B7E4-4458-9722-D5E25C613230}"/>
              </a:ext>
            </a:extLst>
          </p:cNvPr>
          <p:cNvSpPr txBox="1"/>
          <p:nvPr/>
        </p:nvSpPr>
        <p:spPr>
          <a:xfrm>
            <a:off x="9609901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0.02</a:t>
            </a:r>
          </a:p>
        </p:txBody>
      </p:sp>
      <p:sp>
        <p:nvSpPr>
          <p:cNvPr id="57" name="Segnaposto contenuto 2">
            <a:extLst>
              <a:ext uri="{FF2B5EF4-FFF2-40B4-BE49-F238E27FC236}">
                <a16:creationId xmlns:a16="http://schemas.microsoft.com/office/drawing/2014/main" id="{CDDC897E-72DB-4EEA-8D80-62B334CA2BEB}"/>
              </a:ext>
            </a:extLst>
          </p:cNvPr>
          <p:cNvSpPr txBox="1">
            <a:spLocks/>
          </p:cNvSpPr>
          <p:nvPr/>
        </p:nvSpPr>
        <p:spPr>
          <a:xfrm>
            <a:off x="738000" y="5833783"/>
            <a:ext cx="10389600" cy="628651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Queste LTN riescono a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generalizzare nello spazio</a:t>
            </a:r>
          </a:p>
        </p:txBody>
      </p:sp>
    </p:spTree>
    <p:extLst>
      <p:ext uri="{BB962C8B-B14F-4D97-AF65-F5344CB8AC3E}">
        <p14:creationId xmlns:p14="http://schemas.microsoft.com/office/powerpoint/2010/main" val="9921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uiExpand="1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spazio-tempo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A382F41-84B1-4966-9C1F-1B7414571A14}"/>
              </a:ext>
            </a:extLst>
          </p:cNvPr>
          <p:cNvCxnSpPr>
            <a:cxnSpLocks/>
          </p:cNvCxnSpPr>
          <p:nvPr/>
        </p:nvCxnSpPr>
        <p:spPr>
          <a:xfrm flipH="1">
            <a:off x="3108948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8521EABA-D3AB-448E-A942-610B02540908}"/>
              </a:ext>
            </a:extLst>
          </p:cNvPr>
          <p:cNvCxnSpPr>
            <a:cxnSpLocks/>
          </p:cNvCxnSpPr>
          <p:nvPr/>
        </p:nvCxnSpPr>
        <p:spPr>
          <a:xfrm>
            <a:off x="635725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C4333C-8DCF-4CF7-8027-9AAF1B8A5137}"/>
              </a:ext>
            </a:extLst>
          </p:cNvPr>
          <p:cNvSpPr txBox="1"/>
          <p:nvPr/>
        </p:nvSpPr>
        <p:spPr>
          <a:xfrm>
            <a:off x="635725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3F8692-83E8-4200-9D69-579DA8A77323}"/>
              </a:ext>
            </a:extLst>
          </p:cNvPr>
          <p:cNvSpPr txBox="1"/>
          <p:nvPr/>
        </p:nvSpPr>
        <p:spPr>
          <a:xfrm>
            <a:off x="3108960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C230F-2DFA-49D9-9956-E1643DCAB7F3}"/>
              </a:ext>
            </a:extLst>
          </p:cNvPr>
          <p:cNvSpPr txBox="1"/>
          <p:nvPr/>
        </p:nvSpPr>
        <p:spPr>
          <a:xfrm>
            <a:off x="635725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Belgium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69F5CC5-5596-4826-97F2-7FEB5F2DFB11}"/>
              </a:ext>
            </a:extLst>
          </p:cNvPr>
          <p:cNvSpPr txBox="1"/>
          <p:nvPr/>
        </p:nvSpPr>
        <p:spPr>
          <a:xfrm>
            <a:off x="3108961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984AFFA-57B4-4A77-B20C-3F66CB02FA2F}"/>
              </a:ext>
            </a:extLst>
          </p:cNvPr>
          <p:cNvSpPr txBox="1"/>
          <p:nvPr/>
        </p:nvSpPr>
        <p:spPr>
          <a:xfrm>
            <a:off x="635719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State(Brazil)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2E83969-AA00-46D7-8572-2E02B3D83A0C}"/>
              </a:ext>
            </a:extLst>
          </p:cNvPr>
          <p:cNvSpPr txBox="1"/>
          <p:nvPr/>
        </p:nvSpPr>
        <p:spPr>
          <a:xfrm>
            <a:off x="3108955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01C9949-0C6B-43B5-91DE-F1BB868B0FE5}"/>
              </a:ext>
            </a:extLst>
          </p:cNvPr>
          <p:cNvSpPr txBox="1"/>
          <p:nvPr/>
        </p:nvSpPr>
        <p:spPr>
          <a:xfrm>
            <a:off x="635718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State(Afghanistan)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3C19AD0-5515-40A1-ABD8-3BF8BA4513FF}"/>
              </a:ext>
            </a:extLst>
          </p:cNvPr>
          <p:cNvSpPr txBox="1"/>
          <p:nvPr/>
        </p:nvSpPr>
        <p:spPr>
          <a:xfrm>
            <a:off x="3108954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0.87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226AAC-3804-4D05-9303-8EDDC2C0CAAE}"/>
              </a:ext>
            </a:extLst>
          </p:cNvPr>
          <p:cNvSpPr txBox="1"/>
          <p:nvPr/>
        </p:nvSpPr>
        <p:spPr>
          <a:xfrm>
            <a:off x="635718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(Morgan Freeman)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FF442C-AE75-4083-AC0F-D72B9E88526D}"/>
              </a:ext>
            </a:extLst>
          </p:cNvPr>
          <p:cNvSpPr txBox="1"/>
          <p:nvPr/>
        </p:nvSpPr>
        <p:spPr>
          <a:xfrm>
            <a:off x="3108954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0.89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08DB6-68C3-4AA9-B0D1-C589C148F254}"/>
              </a:ext>
            </a:extLst>
          </p:cNvPr>
          <p:cNvSpPr txBox="1"/>
          <p:nvPr/>
        </p:nvSpPr>
        <p:spPr>
          <a:xfrm>
            <a:off x="635718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(Jeff Bridges)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9ACF84F-1B15-41B6-BD42-4C7F66E632E0}"/>
              </a:ext>
            </a:extLst>
          </p:cNvPr>
          <p:cNvSpPr txBox="1"/>
          <p:nvPr/>
        </p:nvSpPr>
        <p:spPr>
          <a:xfrm>
            <a:off x="3108954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2CF667-A51D-42C0-99C7-1D7BC41FA62D}"/>
              </a:ext>
            </a:extLst>
          </p:cNvPr>
          <p:cNvSpPr txBox="1"/>
          <p:nvPr/>
        </p:nvSpPr>
        <p:spPr>
          <a:xfrm>
            <a:off x="635718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Company(Samsung)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8AA3D8-9324-4AF9-B2CB-612F3F9DC6B2}"/>
              </a:ext>
            </a:extLst>
          </p:cNvPr>
          <p:cNvSpPr txBox="1"/>
          <p:nvPr/>
        </p:nvSpPr>
        <p:spPr>
          <a:xfrm>
            <a:off x="3108954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0.70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0FE1B8F-5BE3-436D-9D06-3FA92A7838B2}"/>
              </a:ext>
            </a:extLst>
          </p:cNvPr>
          <p:cNvSpPr txBox="1"/>
          <p:nvPr/>
        </p:nvSpPr>
        <p:spPr>
          <a:xfrm>
            <a:off x="635717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Company(Facebook)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9390CB1-EBF8-480D-809C-699BEA734113}"/>
              </a:ext>
            </a:extLst>
          </p:cNvPr>
          <p:cNvSpPr txBox="1"/>
          <p:nvPr/>
        </p:nvSpPr>
        <p:spPr>
          <a:xfrm>
            <a:off x="3108952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0B279F09-C06E-40E9-AA53-7F486B9C0BC6}"/>
              </a:ext>
            </a:extLst>
          </p:cNvPr>
          <p:cNvCxnSpPr>
            <a:cxnSpLocks/>
          </p:cNvCxnSpPr>
          <p:nvPr/>
        </p:nvCxnSpPr>
        <p:spPr>
          <a:xfrm>
            <a:off x="4528457" y="2518235"/>
            <a:ext cx="1567543" cy="152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B36BC9B9-A82F-4048-93DB-A453D374013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51899" y="1740409"/>
            <a:ext cx="6040804" cy="4530603"/>
          </a:xfrm>
          <a:prstGeom prst="rect">
            <a:avLst/>
          </a:prstGeom>
        </p:spPr>
      </p:pic>
      <p:sp>
        <p:nvSpPr>
          <p:cNvPr id="62" name="Rettangolo 61">
            <a:extLst>
              <a:ext uri="{FF2B5EF4-FFF2-40B4-BE49-F238E27FC236}">
                <a16:creationId xmlns:a16="http://schemas.microsoft.com/office/drawing/2014/main" id="{E158262C-CB75-41F6-8B94-91F81E424803}"/>
              </a:ext>
            </a:extLst>
          </p:cNvPr>
          <p:cNvSpPr/>
          <p:nvPr/>
        </p:nvSpPr>
        <p:spPr>
          <a:xfrm>
            <a:off x="8972792" y="4157189"/>
            <a:ext cx="2111927" cy="155563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DF9A22A1-9B04-4792-B579-C55610D715E0}"/>
              </a:ext>
            </a:extLst>
          </p:cNvPr>
          <p:cNvCxnSpPr>
            <a:cxnSpLocks/>
          </p:cNvCxnSpPr>
          <p:nvPr/>
        </p:nvCxnSpPr>
        <p:spPr>
          <a:xfrm flipH="1">
            <a:off x="9609897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05F8BFB9-9A29-4E3D-A4AB-CD7CF2452652}"/>
              </a:ext>
            </a:extLst>
          </p:cNvPr>
          <p:cNvCxnSpPr>
            <a:cxnSpLocks/>
          </p:cNvCxnSpPr>
          <p:nvPr/>
        </p:nvCxnSpPr>
        <p:spPr>
          <a:xfrm>
            <a:off x="7136674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7431159-80D2-40ED-BE37-C655994D5B3C}"/>
              </a:ext>
            </a:extLst>
          </p:cNvPr>
          <p:cNvSpPr txBox="1"/>
          <p:nvPr/>
        </p:nvSpPr>
        <p:spPr>
          <a:xfrm>
            <a:off x="7136674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15CBA7B-66AC-4FC9-89B1-4162409A5733}"/>
              </a:ext>
            </a:extLst>
          </p:cNvPr>
          <p:cNvSpPr txBox="1"/>
          <p:nvPr/>
        </p:nvSpPr>
        <p:spPr>
          <a:xfrm>
            <a:off x="9609909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F24EEE1-0661-464E-9061-BD77E437AAFF}"/>
              </a:ext>
            </a:extLst>
          </p:cNvPr>
          <p:cNvSpPr txBox="1"/>
          <p:nvPr/>
        </p:nvSpPr>
        <p:spPr>
          <a:xfrm>
            <a:off x="7136674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State(Sony)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8982A407-B47B-49BD-8B61-F259B8D83AEA}"/>
              </a:ext>
            </a:extLst>
          </p:cNvPr>
          <p:cNvSpPr txBox="1"/>
          <p:nvPr/>
        </p:nvSpPr>
        <p:spPr>
          <a:xfrm>
            <a:off x="9609910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0.04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219157C-9148-456E-A13C-6E8B41F01F0C}"/>
              </a:ext>
            </a:extLst>
          </p:cNvPr>
          <p:cNvSpPr txBox="1"/>
          <p:nvPr/>
        </p:nvSpPr>
        <p:spPr>
          <a:xfrm>
            <a:off x="7136668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State(Jeff Bridges)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C49B44C-5A06-4FF0-8815-270FEF1A6570}"/>
              </a:ext>
            </a:extLst>
          </p:cNvPr>
          <p:cNvSpPr txBox="1"/>
          <p:nvPr/>
        </p:nvSpPr>
        <p:spPr>
          <a:xfrm>
            <a:off x="9609904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26DABFF-9247-43FC-8762-B6C999599061}"/>
              </a:ext>
            </a:extLst>
          </p:cNvPr>
          <p:cNvSpPr txBox="1"/>
          <p:nvPr/>
        </p:nvSpPr>
        <p:spPr>
          <a:xfrm>
            <a:off x="7136667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Belgium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A5BDD3D5-ED3F-4E5C-93EB-4EBBBA9B3D05}"/>
              </a:ext>
            </a:extLst>
          </p:cNvPr>
          <p:cNvSpPr txBox="1"/>
          <p:nvPr/>
        </p:nvSpPr>
        <p:spPr>
          <a:xfrm>
            <a:off x="9609903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0.39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B2D93F35-8C1C-40C0-8FF4-4ED7CCA1975D}"/>
              </a:ext>
            </a:extLst>
          </p:cNvPr>
          <p:cNvSpPr txBox="1"/>
          <p:nvPr/>
        </p:nvSpPr>
        <p:spPr>
          <a:xfrm>
            <a:off x="7136667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(Motorola)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E4D59D90-0628-4159-A80A-E5B96BE1606E}"/>
              </a:ext>
            </a:extLst>
          </p:cNvPr>
          <p:cNvSpPr txBox="1"/>
          <p:nvPr/>
        </p:nvSpPr>
        <p:spPr>
          <a:xfrm>
            <a:off x="9609903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0.31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81BE5AF-0A2D-4D06-86EA-923D9B26FD18}"/>
              </a:ext>
            </a:extLst>
          </p:cNvPr>
          <p:cNvSpPr txBox="1"/>
          <p:nvPr/>
        </p:nvSpPr>
        <p:spPr>
          <a:xfrm>
            <a:off x="7136667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Company(Afghanistan)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DDE7CF26-ED06-4D9E-9724-B9EB89860674}"/>
              </a:ext>
            </a:extLst>
          </p:cNvPr>
          <p:cNvSpPr txBox="1"/>
          <p:nvPr/>
        </p:nvSpPr>
        <p:spPr>
          <a:xfrm>
            <a:off x="9609903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0.41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821DAAE-27CE-4089-83AF-A6778E3E1A2D}"/>
              </a:ext>
            </a:extLst>
          </p:cNvPr>
          <p:cNvSpPr txBox="1"/>
          <p:nvPr/>
        </p:nvSpPr>
        <p:spPr>
          <a:xfrm>
            <a:off x="7136667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Company(Brazil)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A853AC31-E2EB-44AB-8DC4-4158490A4D81}"/>
              </a:ext>
            </a:extLst>
          </p:cNvPr>
          <p:cNvSpPr txBox="1"/>
          <p:nvPr/>
        </p:nvSpPr>
        <p:spPr>
          <a:xfrm>
            <a:off x="9609903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0.02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5AE848CD-C914-4B91-A463-DA2BD141F36B}"/>
              </a:ext>
            </a:extLst>
          </p:cNvPr>
          <p:cNvSpPr txBox="1"/>
          <p:nvPr/>
        </p:nvSpPr>
        <p:spPr>
          <a:xfrm>
            <a:off x="7136666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Company(Sean Pen)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870CB8CF-64D3-43A1-AB77-3C69102243A5}"/>
              </a:ext>
            </a:extLst>
          </p:cNvPr>
          <p:cNvSpPr txBox="1"/>
          <p:nvPr/>
        </p:nvSpPr>
        <p:spPr>
          <a:xfrm>
            <a:off x="9609901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0.06</a:t>
            </a:r>
          </a:p>
        </p:txBody>
      </p:sp>
      <p:sp>
        <p:nvSpPr>
          <p:cNvPr id="56" name="Segnaposto contenuto 2">
            <a:extLst>
              <a:ext uri="{FF2B5EF4-FFF2-40B4-BE49-F238E27FC236}">
                <a16:creationId xmlns:a16="http://schemas.microsoft.com/office/drawing/2014/main" id="{E14C51E2-BAF5-451A-9063-286DE37B50B0}"/>
              </a:ext>
            </a:extLst>
          </p:cNvPr>
          <p:cNvSpPr txBox="1">
            <a:spLocks/>
          </p:cNvSpPr>
          <p:nvPr/>
        </p:nvSpPr>
        <p:spPr>
          <a:xfrm>
            <a:off x="737154" y="5833783"/>
            <a:ext cx="10387902" cy="628651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Queste LTN generalizzano discretamente contemporaneamente su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spazio e tempo</a:t>
            </a:r>
          </a:p>
        </p:txBody>
      </p:sp>
    </p:spTree>
    <p:extLst>
      <p:ext uri="{BB962C8B-B14F-4D97-AF65-F5344CB8AC3E}">
        <p14:creationId xmlns:p14="http://schemas.microsoft.com/office/powerpoint/2010/main" val="7380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2" grpId="1" animBg="1"/>
      <p:bldP spid="27" grpId="0"/>
      <p:bldP spid="35" grpId="0"/>
      <p:bldP spid="36" grpId="0"/>
      <p:bldP spid="37" grpId="0"/>
      <p:bldP spid="38" grpId="0"/>
      <p:bldP spid="39" grpId="0"/>
      <p:bldP spid="40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spazio-tempo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7C7F30FA-619F-4603-AEE8-580299BF4D3F}"/>
              </a:ext>
            </a:extLst>
          </p:cNvPr>
          <p:cNvCxnSpPr>
            <a:cxnSpLocks/>
          </p:cNvCxnSpPr>
          <p:nvPr/>
        </p:nvCxnSpPr>
        <p:spPr>
          <a:xfrm flipH="1">
            <a:off x="9609897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77AE4390-2C3B-4145-B48C-814FE5A52FC9}"/>
              </a:ext>
            </a:extLst>
          </p:cNvPr>
          <p:cNvCxnSpPr>
            <a:cxnSpLocks/>
          </p:cNvCxnSpPr>
          <p:nvPr/>
        </p:nvCxnSpPr>
        <p:spPr>
          <a:xfrm>
            <a:off x="7136674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29E0C80-2BE2-4451-B5FA-B76FC7D8FC49}"/>
              </a:ext>
            </a:extLst>
          </p:cNvPr>
          <p:cNvSpPr txBox="1"/>
          <p:nvPr/>
        </p:nvSpPr>
        <p:spPr>
          <a:xfrm>
            <a:off x="7136674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8085C513-6BD0-40D4-B361-ACD3DF7411A1}"/>
              </a:ext>
            </a:extLst>
          </p:cNvPr>
          <p:cNvSpPr txBox="1"/>
          <p:nvPr/>
        </p:nvSpPr>
        <p:spPr>
          <a:xfrm>
            <a:off x="9609909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471DB84E-2570-4A7C-8B42-F89893A75477}"/>
              </a:ext>
            </a:extLst>
          </p:cNvPr>
          <p:cNvSpPr txBox="1"/>
          <p:nvPr/>
        </p:nvSpPr>
        <p:spPr>
          <a:xfrm>
            <a:off x="7136674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State(Sony)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EBED298-C570-490A-9AC1-A7C4032F6067}"/>
              </a:ext>
            </a:extLst>
          </p:cNvPr>
          <p:cNvSpPr txBox="1"/>
          <p:nvPr/>
        </p:nvSpPr>
        <p:spPr>
          <a:xfrm>
            <a:off x="9609910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0.04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1F2C60D3-A502-4144-BE6A-AD9511164184}"/>
              </a:ext>
            </a:extLst>
          </p:cNvPr>
          <p:cNvSpPr txBox="1"/>
          <p:nvPr/>
        </p:nvSpPr>
        <p:spPr>
          <a:xfrm>
            <a:off x="7136668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State(Jeff Bridges)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6D2FAD6A-6B0C-4CBA-BF9C-059FA0F8CB6C}"/>
              </a:ext>
            </a:extLst>
          </p:cNvPr>
          <p:cNvSpPr txBox="1"/>
          <p:nvPr/>
        </p:nvSpPr>
        <p:spPr>
          <a:xfrm>
            <a:off x="9609904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987D71B4-A675-49A1-B161-4A054D3E6057}"/>
              </a:ext>
            </a:extLst>
          </p:cNvPr>
          <p:cNvSpPr txBox="1"/>
          <p:nvPr/>
        </p:nvSpPr>
        <p:spPr>
          <a:xfrm>
            <a:off x="7136667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Belgium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F0DF30B4-B7F9-491E-AB1E-397062DD26FC}"/>
              </a:ext>
            </a:extLst>
          </p:cNvPr>
          <p:cNvSpPr txBox="1"/>
          <p:nvPr/>
        </p:nvSpPr>
        <p:spPr>
          <a:xfrm>
            <a:off x="9609903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0.39</a:t>
            </a: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B1F97DBB-E25B-40C9-B3B9-C3B90EABE27E}"/>
              </a:ext>
            </a:extLst>
          </p:cNvPr>
          <p:cNvSpPr txBox="1"/>
          <p:nvPr/>
        </p:nvSpPr>
        <p:spPr>
          <a:xfrm>
            <a:off x="7136667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(Motorola)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863B2219-38FA-4E82-8DD6-8AD9DA2EE5A3}"/>
              </a:ext>
            </a:extLst>
          </p:cNvPr>
          <p:cNvSpPr txBox="1"/>
          <p:nvPr/>
        </p:nvSpPr>
        <p:spPr>
          <a:xfrm>
            <a:off x="9609903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0.31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7E771A2-9008-440F-98CE-3242BCBF8F20}"/>
              </a:ext>
            </a:extLst>
          </p:cNvPr>
          <p:cNvSpPr txBox="1"/>
          <p:nvPr/>
        </p:nvSpPr>
        <p:spPr>
          <a:xfrm>
            <a:off x="7136667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Company(Afghanistan)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8D077584-EC26-4DC1-83E9-A6F92D504DD0}"/>
              </a:ext>
            </a:extLst>
          </p:cNvPr>
          <p:cNvSpPr txBox="1"/>
          <p:nvPr/>
        </p:nvSpPr>
        <p:spPr>
          <a:xfrm>
            <a:off x="9609903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0.41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AA8DB8A-F509-4EC6-8069-F30234344BFA}"/>
              </a:ext>
            </a:extLst>
          </p:cNvPr>
          <p:cNvSpPr txBox="1"/>
          <p:nvPr/>
        </p:nvSpPr>
        <p:spPr>
          <a:xfrm>
            <a:off x="7136667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Company(Brazil)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03A3FDD-DDCE-48B1-8AB2-53240CD431EC}"/>
              </a:ext>
            </a:extLst>
          </p:cNvPr>
          <p:cNvSpPr txBox="1"/>
          <p:nvPr/>
        </p:nvSpPr>
        <p:spPr>
          <a:xfrm>
            <a:off x="9609903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0.02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33610505-966A-4C56-8AAC-56886C412057}"/>
              </a:ext>
            </a:extLst>
          </p:cNvPr>
          <p:cNvSpPr txBox="1"/>
          <p:nvPr/>
        </p:nvSpPr>
        <p:spPr>
          <a:xfrm>
            <a:off x="7136666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Company(Sean Pen)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EBCAE569-B7E4-4458-9722-D5E25C613230}"/>
              </a:ext>
            </a:extLst>
          </p:cNvPr>
          <p:cNvSpPr txBox="1"/>
          <p:nvPr/>
        </p:nvSpPr>
        <p:spPr>
          <a:xfrm>
            <a:off x="9609901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0.06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C031FD41-9A3A-4812-8492-1725C76E7CC4}"/>
              </a:ext>
            </a:extLst>
          </p:cNvPr>
          <p:cNvCxnSpPr>
            <a:cxnSpLocks/>
          </p:cNvCxnSpPr>
          <p:nvPr/>
        </p:nvCxnSpPr>
        <p:spPr>
          <a:xfrm flipH="1">
            <a:off x="3108948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92D9A923-B952-4437-AC4A-DD23B97D3B62}"/>
              </a:ext>
            </a:extLst>
          </p:cNvPr>
          <p:cNvCxnSpPr>
            <a:cxnSpLocks/>
          </p:cNvCxnSpPr>
          <p:nvPr/>
        </p:nvCxnSpPr>
        <p:spPr>
          <a:xfrm>
            <a:off x="635725" y="2203267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F0F76B6B-BC29-4C69-A9AE-635B81A301AC}"/>
              </a:ext>
            </a:extLst>
          </p:cNvPr>
          <p:cNvSpPr txBox="1"/>
          <p:nvPr/>
        </p:nvSpPr>
        <p:spPr>
          <a:xfrm>
            <a:off x="635725" y="1733004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FDCE45A-35F3-4CB0-8F16-D10D84C6B47E}"/>
              </a:ext>
            </a:extLst>
          </p:cNvPr>
          <p:cNvSpPr txBox="1"/>
          <p:nvPr/>
        </p:nvSpPr>
        <p:spPr>
          <a:xfrm>
            <a:off x="3108960" y="1740409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23D4A59B-D153-41E1-868F-7B4622954FA6}"/>
              </a:ext>
            </a:extLst>
          </p:cNvPr>
          <p:cNvSpPr txBox="1"/>
          <p:nvPr/>
        </p:nvSpPr>
        <p:spPr>
          <a:xfrm>
            <a:off x="635725" y="230420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Belgium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A0A2457B-E63D-4331-83F2-BA4D1DA93F75}"/>
              </a:ext>
            </a:extLst>
          </p:cNvPr>
          <p:cNvSpPr txBox="1"/>
          <p:nvPr/>
        </p:nvSpPr>
        <p:spPr>
          <a:xfrm>
            <a:off x="3108961" y="230420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3B4E7E7F-49CD-439C-885E-3310621DF560}"/>
              </a:ext>
            </a:extLst>
          </p:cNvPr>
          <p:cNvSpPr txBox="1"/>
          <p:nvPr/>
        </p:nvSpPr>
        <p:spPr>
          <a:xfrm>
            <a:off x="635719" y="2733390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State(Brazil)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A0497AEF-CAF8-4EEC-835C-E5C39805984A}"/>
              </a:ext>
            </a:extLst>
          </p:cNvPr>
          <p:cNvSpPr txBox="1"/>
          <p:nvPr/>
        </p:nvSpPr>
        <p:spPr>
          <a:xfrm>
            <a:off x="3108955" y="273339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0.99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77BDEC0E-1FD1-472A-9AAF-ED652BBAEAD0}"/>
              </a:ext>
            </a:extLst>
          </p:cNvPr>
          <p:cNvSpPr txBox="1"/>
          <p:nvPr/>
        </p:nvSpPr>
        <p:spPr>
          <a:xfrm>
            <a:off x="635718" y="3162227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State(Afghanistan)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85F9A4D7-E50D-4B63-9E54-68F80EAA946B}"/>
              </a:ext>
            </a:extLst>
          </p:cNvPr>
          <p:cNvSpPr txBox="1"/>
          <p:nvPr/>
        </p:nvSpPr>
        <p:spPr>
          <a:xfrm>
            <a:off x="3108954" y="316222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0.87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FA7207F4-64A0-40FB-A641-8D1E9FAC99EE}"/>
              </a:ext>
            </a:extLst>
          </p:cNvPr>
          <p:cNvSpPr txBox="1"/>
          <p:nvPr/>
        </p:nvSpPr>
        <p:spPr>
          <a:xfrm>
            <a:off x="635718" y="3584909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(Morgan Freeman)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94FBD1DA-750F-45F2-A8D0-8282DC7841AF}"/>
              </a:ext>
            </a:extLst>
          </p:cNvPr>
          <p:cNvSpPr txBox="1"/>
          <p:nvPr/>
        </p:nvSpPr>
        <p:spPr>
          <a:xfrm>
            <a:off x="3108954" y="358490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0.89</a:t>
            </a:r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D657D909-5B6C-4848-A949-5866FD235DA7}"/>
              </a:ext>
            </a:extLst>
          </p:cNvPr>
          <p:cNvSpPr txBox="1"/>
          <p:nvPr/>
        </p:nvSpPr>
        <p:spPr>
          <a:xfrm>
            <a:off x="635718" y="4020254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(Jeff Bridges)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E7787FD2-1077-4457-837C-478FC538B93D}"/>
              </a:ext>
            </a:extLst>
          </p:cNvPr>
          <p:cNvSpPr txBox="1"/>
          <p:nvPr/>
        </p:nvSpPr>
        <p:spPr>
          <a:xfrm>
            <a:off x="3108954" y="40202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75" name="CasellaDiTesto 74">
            <a:extLst>
              <a:ext uri="{FF2B5EF4-FFF2-40B4-BE49-F238E27FC236}">
                <a16:creationId xmlns:a16="http://schemas.microsoft.com/office/drawing/2014/main" id="{5BBE54F9-A2AA-4AD4-B31D-AB4CCA5CD146}"/>
              </a:ext>
            </a:extLst>
          </p:cNvPr>
          <p:cNvSpPr txBox="1"/>
          <p:nvPr/>
        </p:nvSpPr>
        <p:spPr>
          <a:xfrm>
            <a:off x="635718" y="4461072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Company(Samsung)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CB1A2E41-54AD-451F-8EDA-680F1AD9D389}"/>
              </a:ext>
            </a:extLst>
          </p:cNvPr>
          <p:cNvSpPr txBox="1"/>
          <p:nvPr/>
        </p:nvSpPr>
        <p:spPr>
          <a:xfrm>
            <a:off x="3108954" y="446107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0.70</a:t>
            </a:r>
          </a:p>
        </p:txBody>
      </p: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23C54578-9257-4726-8088-601C5C1157D3}"/>
              </a:ext>
            </a:extLst>
          </p:cNvPr>
          <p:cNvSpPr txBox="1"/>
          <p:nvPr/>
        </p:nvSpPr>
        <p:spPr>
          <a:xfrm>
            <a:off x="635717" y="4878281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Company(Facebook)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ECB95FD3-99FF-42CE-B2F5-EA6D52B336F0}"/>
              </a:ext>
            </a:extLst>
          </p:cNvPr>
          <p:cNvSpPr txBox="1"/>
          <p:nvPr/>
        </p:nvSpPr>
        <p:spPr>
          <a:xfrm>
            <a:off x="3108952" y="487239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79" name="Segnaposto contenuto 2">
            <a:extLst>
              <a:ext uri="{FF2B5EF4-FFF2-40B4-BE49-F238E27FC236}">
                <a16:creationId xmlns:a16="http://schemas.microsoft.com/office/drawing/2014/main" id="{CAA5F117-C73E-4FA9-9F4F-2C09C433BD25}"/>
              </a:ext>
            </a:extLst>
          </p:cNvPr>
          <p:cNvSpPr txBox="1">
            <a:spLocks/>
          </p:cNvSpPr>
          <p:nvPr/>
        </p:nvSpPr>
        <p:spPr>
          <a:xfrm>
            <a:off x="737154" y="5833783"/>
            <a:ext cx="10387902" cy="628651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Queste LTN generalizzano discretamente contemporaneamente su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spazio e tempo</a:t>
            </a:r>
          </a:p>
        </p:txBody>
      </p:sp>
    </p:spTree>
    <p:extLst>
      <p:ext uri="{BB962C8B-B14F-4D97-AF65-F5344CB8AC3E}">
        <p14:creationId xmlns:p14="http://schemas.microsoft.com/office/powerpoint/2010/main" val="1989292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uiExpand="1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spazio-tempo</a:t>
            </a:r>
          </a:p>
        </p:txBody>
      </p:sp>
      <p:sp>
        <p:nvSpPr>
          <p:cNvPr id="41" name="Segnaposto contenuto 2">
            <a:extLst>
              <a:ext uri="{FF2B5EF4-FFF2-40B4-BE49-F238E27FC236}">
                <a16:creationId xmlns:a16="http://schemas.microsoft.com/office/drawing/2014/main" id="{681CB508-2286-4728-85CC-62799B4E5C0D}"/>
              </a:ext>
            </a:extLst>
          </p:cNvPr>
          <p:cNvSpPr txBox="1">
            <a:spLocks/>
          </p:cNvSpPr>
          <p:nvPr/>
        </p:nvSpPr>
        <p:spPr>
          <a:xfrm>
            <a:off x="1389357" y="2721489"/>
            <a:ext cx="9413286" cy="1415022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motivi di tempo non presentiamo i risultati di </a:t>
            </a:r>
            <a:r>
              <a:rPr lang="it-IT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BornIn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(2), la relazione viene </a:t>
            </a:r>
            <a:r>
              <a:rPr lang="it-IT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appresa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sembra </a:t>
            </a:r>
            <a:r>
              <a:rPr lang="it-IT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generalizzare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correttamente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1978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problematiche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E0D3D5C-AFD6-4F19-98A4-AD83A998C6C5}"/>
              </a:ext>
            </a:extLst>
          </p:cNvPr>
          <p:cNvCxnSpPr>
            <a:cxnSpLocks/>
          </p:cNvCxnSpPr>
          <p:nvPr/>
        </p:nvCxnSpPr>
        <p:spPr>
          <a:xfrm flipH="1">
            <a:off x="6307208" y="680637"/>
            <a:ext cx="5" cy="1434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3CE8CFC-E72D-4565-A6BD-F6DCA7B4CA50}"/>
              </a:ext>
            </a:extLst>
          </p:cNvPr>
          <p:cNvCxnSpPr>
            <a:cxnSpLocks/>
          </p:cNvCxnSpPr>
          <p:nvPr/>
        </p:nvCxnSpPr>
        <p:spPr>
          <a:xfrm>
            <a:off x="3833978" y="1150900"/>
            <a:ext cx="413657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C83CFC6-0A54-46F5-AB6B-B61F995B3543}"/>
              </a:ext>
            </a:extLst>
          </p:cNvPr>
          <p:cNvSpPr txBox="1"/>
          <p:nvPr/>
        </p:nvSpPr>
        <p:spPr>
          <a:xfrm>
            <a:off x="3833978" y="680637"/>
            <a:ext cx="2473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7393C8-6012-46CF-B615-E787D40645F6}"/>
              </a:ext>
            </a:extLst>
          </p:cNvPr>
          <p:cNvSpPr txBox="1"/>
          <p:nvPr/>
        </p:nvSpPr>
        <p:spPr>
          <a:xfrm>
            <a:off x="6307213" y="688042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ED8099-6D26-48A1-99A2-72DE65E208EE}"/>
              </a:ext>
            </a:extLst>
          </p:cNvPr>
          <p:cNvSpPr txBox="1"/>
          <p:nvPr/>
        </p:nvSpPr>
        <p:spPr>
          <a:xfrm>
            <a:off x="3833978" y="1251833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BillClinton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B8CA91-C211-4F1C-86C7-3756701F43DB}"/>
              </a:ext>
            </a:extLst>
          </p:cNvPr>
          <p:cNvSpPr txBox="1"/>
          <p:nvPr/>
        </p:nvSpPr>
        <p:spPr>
          <a:xfrm>
            <a:off x="6307214" y="1251833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0.97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E857F9C-4F4F-4250-994C-7E3C3D0C3E7E}"/>
              </a:ext>
            </a:extLst>
          </p:cNvPr>
          <p:cNvSpPr txBox="1"/>
          <p:nvPr/>
        </p:nvSpPr>
        <p:spPr>
          <a:xfrm>
            <a:off x="3833972" y="1681023"/>
            <a:ext cx="2473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Actor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BarackObama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D0BDC18-A312-40BB-8FD0-BFF7C8F3F985}"/>
              </a:ext>
            </a:extLst>
          </p:cNvPr>
          <p:cNvSpPr txBox="1"/>
          <p:nvPr/>
        </p:nvSpPr>
        <p:spPr>
          <a:xfrm>
            <a:off x="6307208" y="1681023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F9BDA7-EC05-47FD-887F-16322BF5BE09}"/>
              </a:ext>
            </a:extLst>
          </p:cNvPr>
          <p:cNvSpPr txBox="1"/>
          <p:nvPr/>
        </p:nvSpPr>
        <p:spPr>
          <a:xfrm>
            <a:off x="1416689" y="3266014"/>
            <a:ext cx="20888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Morgan Freeman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Brad Pitt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 Pacino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Barack Obama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Donald Trump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 Clinton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D0B8B46-7D15-4C69-B913-3FDABE753BD0}"/>
              </a:ext>
            </a:extLst>
          </p:cNvPr>
          <p:cNvSpPr txBox="1"/>
          <p:nvPr/>
        </p:nvSpPr>
        <p:spPr>
          <a:xfrm>
            <a:off x="4813181" y="3268754"/>
            <a:ext cx="12891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Facebook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Stelvio</a:t>
            </a:r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Aygo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Ypsilon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1913359-3473-494E-932C-98EE71A969C9}"/>
              </a:ext>
            </a:extLst>
          </p:cNvPr>
          <p:cNvSpPr txBox="1"/>
          <p:nvPr/>
        </p:nvSpPr>
        <p:spPr>
          <a:xfrm>
            <a:off x="7695149" y="3263561"/>
            <a:ext cx="1518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Italy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United States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Afghanistan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Pacific</a:t>
            </a:r>
            <a:endParaRPr kumimoji="0" lang="it-IT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Atlantic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Indian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75FBF75F-089C-4EAE-8CF4-6EDB178EB03F}"/>
              </a:ext>
            </a:extLst>
          </p:cNvPr>
          <p:cNvSpPr/>
          <p:nvPr/>
        </p:nvSpPr>
        <p:spPr>
          <a:xfrm>
            <a:off x="7060034" y="2715733"/>
            <a:ext cx="2788641" cy="3953238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750B4BB-C65F-43C4-BED4-FEE83F89B348}"/>
              </a:ext>
            </a:extLst>
          </p:cNvPr>
          <p:cNvSpPr/>
          <p:nvPr/>
        </p:nvSpPr>
        <p:spPr>
          <a:xfrm>
            <a:off x="1066800" y="2715733"/>
            <a:ext cx="2788641" cy="3953234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B6437F8-1A9E-43D2-ADD5-1650CFB9D274}"/>
              </a:ext>
            </a:extLst>
          </p:cNvPr>
          <p:cNvSpPr/>
          <p:nvPr/>
        </p:nvSpPr>
        <p:spPr>
          <a:xfrm>
            <a:off x="4063417" y="2715733"/>
            <a:ext cx="2788641" cy="3953234"/>
          </a:xfrm>
          <a:prstGeom prst="ellipse">
            <a:avLst/>
          </a:prstGeom>
          <a:noFill/>
          <a:ln w="38100">
            <a:solidFill>
              <a:srgbClr val="92D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9ABD999-6B6F-4F83-BE74-DE5ED09A0A88}"/>
              </a:ext>
            </a:extLst>
          </p:cNvPr>
          <p:cNvSpPr txBox="1"/>
          <p:nvPr/>
        </p:nvSpPr>
        <p:spPr>
          <a:xfrm>
            <a:off x="10155734" y="4094557"/>
            <a:ext cx="1329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Attori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Aziende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0482F075-7849-4EF7-A44A-9529EEFEADC6}"/>
              </a:ext>
            </a:extLst>
          </p:cNvPr>
          <p:cNvSpPr/>
          <p:nvPr/>
        </p:nvSpPr>
        <p:spPr>
          <a:xfrm>
            <a:off x="1416689" y="3089274"/>
            <a:ext cx="2088859" cy="1386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5AF7CBBF-924B-4967-89E5-1243BFFDEEDA}"/>
              </a:ext>
            </a:extLst>
          </p:cNvPr>
          <p:cNvSpPr/>
          <p:nvPr/>
        </p:nvSpPr>
        <p:spPr>
          <a:xfrm>
            <a:off x="4421076" y="3090419"/>
            <a:ext cx="2088859" cy="1386466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1F5924F9-06E2-48A6-9247-523D3739DEE9}"/>
              </a:ext>
            </a:extLst>
          </p:cNvPr>
          <p:cNvSpPr/>
          <p:nvPr/>
        </p:nvSpPr>
        <p:spPr>
          <a:xfrm>
            <a:off x="7431760" y="3096867"/>
            <a:ext cx="2088859" cy="138646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D66429CF-7011-4717-9B12-379C83426E09}"/>
              </a:ext>
            </a:extLst>
          </p:cNvPr>
          <p:cNvSpPr/>
          <p:nvPr/>
        </p:nvSpPr>
        <p:spPr>
          <a:xfrm>
            <a:off x="1432954" y="4651335"/>
            <a:ext cx="2088859" cy="13864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A2CD538D-449C-4533-ADAB-512D7CF8CA28}"/>
              </a:ext>
            </a:extLst>
          </p:cNvPr>
          <p:cNvSpPr/>
          <p:nvPr/>
        </p:nvSpPr>
        <p:spPr>
          <a:xfrm>
            <a:off x="4413304" y="4651335"/>
            <a:ext cx="2088859" cy="13864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065D9D41-AC66-46F5-85FD-1134709CDCF2}"/>
              </a:ext>
            </a:extLst>
          </p:cNvPr>
          <p:cNvSpPr/>
          <p:nvPr/>
        </p:nvSpPr>
        <p:spPr>
          <a:xfrm>
            <a:off x="7409923" y="4718721"/>
            <a:ext cx="2088859" cy="138646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6DB50B5C-0A89-4E74-9ED2-E123BB7C242B}"/>
              </a:ext>
            </a:extLst>
          </p:cNvPr>
          <p:cNvSpPr/>
          <p:nvPr/>
        </p:nvSpPr>
        <p:spPr>
          <a:xfrm>
            <a:off x="4413306" y="3096867"/>
            <a:ext cx="2088859" cy="1386466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1C9EC6C1-B2D8-4090-85C8-EBF78EAEC164}"/>
              </a:ext>
            </a:extLst>
          </p:cNvPr>
          <p:cNvSpPr/>
          <p:nvPr/>
        </p:nvSpPr>
        <p:spPr>
          <a:xfrm>
            <a:off x="1408919" y="3090419"/>
            <a:ext cx="2088859" cy="1386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31F77425-A333-4FDC-A11F-032ABAA28DA8}"/>
              </a:ext>
            </a:extLst>
          </p:cNvPr>
          <p:cNvSpPr/>
          <p:nvPr/>
        </p:nvSpPr>
        <p:spPr>
          <a:xfrm>
            <a:off x="7452338" y="3096867"/>
            <a:ext cx="2088859" cy="138646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24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semantic shift</a:t>
            </a:r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2621D4E2-3799-43E3-90C3-7A42A1F1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00" y="1800000"/>
            <a:ext cx="11248751" cy="4238537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Come nella frase precedente, sono utilizzati gli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 delle entità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nei quattro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prodotti da TWEC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La rete è stata addestrata su un insieme di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entità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che hanno presentato uno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shift semantico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nell’analisi temporale di TWEC, utilizzando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tutti i </a:t>
            </a:r>
            <a:r>
              <a:rPr lang="it-IT" b="1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b="1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disponibili</a:t>
            </a:r>
          </a:p>
          <a:p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test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hanno coperto 3 casistiche differenti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Entità su cui una rete è già stata addestrata e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su cui è stato addestrato soddisfano i predicati (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underfitting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Entità con un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semantic shift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invalidano correttamente i predicati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in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time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differenti (generalizzazione nel tempo)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Entità mai viste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dalla rete soddisfano i predicati (generalizzazione nello spazio e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8051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semantic shift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A382F41-84B1-4966-9C1F-1B7414571A14}"/>
              </a:ext>
            </a:extLst>
          </p:cNvPr>
          <p:cNvCxnSpPr>
            <a:cxnSpLocks/>
          </p:cNvCxnSpPr>
          <p:nvPr/>
        </p:nvCxnSpPr>
        <p:spPr>
          <a:xfrm flipH="1">
            <a:off x="3630860" y="1733004"/>
            <a:ext cx="12" cy="37446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8521EABA-D3AB-448E-A942-610B02540908}"/>
              </a:ext>
            </a:extLst>
          </p:cNvPr>
          <p:cNvCxnSpPr>
            <a:cxnSpLocks/>
          </p:cNvCxnSpPr>
          <p:nvPr/>
        </p:nvCxnSpPr>
        <p:spPr>
          <a:xfrm>
            <a:off x="419749" y="2203267"/>
            <a:ext cx="487344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FC4333C-8DCF-4CF7-8027-9AAF1B8A5137}"/>
              </a:ext>
            </a:extLst>
          </p:cNvPr>
          <p:cNvSpPr txBox="1"/>
          <p:nvPr/>
        </p:nvSpPr>
        <p:spPr>
          <a:xfrm>
            <a:off x="418203" y="1733004"/>
            <a:ext cx="3211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E43F8692-83E8-4200-9D69-579DA8A77323}"/>
              </a:ext>
            </a:extLst>
          </p:cNvPr>
          <p:cNvSpPr txBox="1"/>
          <p:nvPr/>
        </p:nvSpPr>
        <p:spPr>
          <a:xfrm>
            <a:off x="3630884" y="1729158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C230F-2DFA-49D9-9956-E1643DCAB7F3}"/>
              </a:ext>
            </a:extLst>
          </p:cNvPr>
          <p:cNvSpPr txBox="1"/>
          <p:nvPr/>
        </p:nvSpPr>
        <p:spPr>
          <a:xfrm>
            <a:off x="419304" y="2286815"/>
            <a:ext cx="321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(Iraq2005)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69F5CC5-5596-4826-97F2-7FEB5F2DFB11}"/>
              </a:ext>
            </a:extLst>
          </p:cNvPr>
          <p:cNvSpPr txBox="1"/>
          <p:nvPr/>
        </p:nvSpPr>
        <p:spPr>
          <a:xfrm>
            <a:off x="3629864" y="230183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0.97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984AFFA-57B4-4A77-B20C-3F66CB02FA2F}"/>
              </a:ext>
            </a:extLst>
          </p:cNvPr>
          <p:cNvSpPr txBox="1"/>
          <p:nvPr/>
        </p:nvSpPr>
        <p:spPr>
          <a:xfrm>
            <a:off x="419304" y="2733390"/>
            <a:ext cx="321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(Kosovo2000)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2E83969-AA00-46D7-8572-2E02B3D83A0C}"/>
              </a:ext>
            </a:extLst>
          </p:cNvPr>
          <p:cNvSpPr txBox="1"/>
          <p:nvPr/>
        </p:nvSpPr>
        <p:spPr>
          <a:xfrm>
            <a:off x="3630887" y="2695206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01C9949-0C6B-43B5-91DE-F1BB868B0FE5}"/>
              </a:ext>
            </a:extLst>
          </p:cNvPr>
          <p:cNvSpPr txBox="1"/>
          <p:nvPr/>
        </p:nvSpPr>
        <p:spPr>
          <a:xfrm>
            <a:off x="419749" y="3162227"/>
            <a:ext cx="321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(Burundi2005)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3C19AD0-5515-40A1-ABD8-3BF8BA4513FF}"/>
              </a:ext>
            </a:extLst>
          </p:cNvPr>
          <p:cNvSpPr txBox="1"/>
          <p:nvPr/>
        </p:nvSpPr>
        <p:spPr>
          <a:xfrm>
            <a:off x="3630886" y="3124043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C226AAC-3804-4D05-9303-8EDDC2C0CAAE}"/>
              </a:ext>
            </a:extLst>
          </p:cNvPr>
          <p:cNvSpPr txBox="1"/>
          <p:nvPr/>
        </p:nvSpPr>
        <p:spPr>
          <a:xfrm>
            <a:off x="419653" y="3584909"/>
            <a:ext cx="321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(Afghanistan1995)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FF442C-AE75-4083-AC0F-D72B9E88526D}"/>
              </a:ext>
            </a:extLst>
          </p:cNvPr>
          <p:cNvSpPr txBox="1"/>
          <p:nvPr/>
        </p:nvSpPr>
        <p:spPr>
          <a:xfrm>
            <a:off x="3630886" y="3546725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91E08DB6-68C3-4AA9-B0D1-C589C148F254}"/>
              </a:ext>
            </a:extLst>
          </p:cNvPr>
          <p:cNvSpPr txBox="1"/>
          <p:nvPr/>
        </p:nvSpPr>
        <p:spPr>
          <a:xfrm>
            <a:off x="419569" y="4020254"/>
            <a:ext cx="321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LO(NS2010, France2010)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E9ACF84F-1B15-41B6-BD42-4C7F66E632E0}"/>
              </a:ext>
            </a:extLst>
          </p:cNvPr>
          <p:cNvSpPr txBox="1"/>
          <p:nvPr/>
        </p:nvSpPr>
        <p:spPr>
          <a:xfrm>
            <a:off x="3630886" y="398207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82CF667-A51D-42C0-99C7-1D7BC41FA62D}"/>
              </a:ext>
            </a:extLst>
          </p:cNvPr>
          <p:cNvSpPr txBox="1"/>
          <p:nvPr/>
        </p:nvSpPr>
        <p:spPr>
          <a:xfrm>
            <a:off x="419449" y="4461072"/>
            <a:ext cx="321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LO(AM2005 , Germany2005)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138AA3D8-9324-4AF9-B2CB-612F3F9DC6B2}"/>
              </a:ext>
            </a:extLst>
          </p:cNvPr>
          <p:cNvSpPr txBox="1"/>
          <p:nvPr/>
        </p:nvSpPr>
        <p:spPr>
          <a:xfrm>
            <a:off x="3630886" y="4422888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0.47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30FE1B8F-5BE3-436D-9D06-3FA92A7838B2}"/>
              </a:ext>
            </a:extLst>
          </p:cNvPr>
          <p:cNvSpPr txBox="1"/>
          <p:nvPr/>
        </p:nvSpPr>
        <p:spPr>
          <a:xfrm>
            <a:off x="419304" y="4878281"/>
            <a:ext cx="321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LO(BO2010 , UnitedStates2010)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79390CB1-EBF8-480D-809C-699BEA734113}"/>
              </a:ext>
            </a:extLst>
          </p:cNvPr>
          <p:cNvSpPr txBox="1"/>
          <p:nvPr/>
        </p:nvSpPr>
        <p:spPr>
          <a:xfrm>
            <a:off x="3630884" y="483421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0.58</a:t>
            </a:r>
          </a:p>
        </p:txBody>
      </p:sp>
      <p:sp>
        <p:nvSpPr>
          <p:cNvPr id="60" name="Segnaposto contenuto 2">
            <a:extLst>
              <a:ext uri="{FF2B5EF4-FFF2-40B4-BE49-F238E27FC236}">
                <a16:creationId xmlns:a16="http://schemas.microsoft.com/office/drawing/2014/main" id="{6C6B8AFB-B6B1-4660-B8F5-411B1B14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888" y="3974217"/>
            <a:ext cx="5350312" cy="1279860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Le reti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non presentano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underfitting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sui predicati unari, ma la relazione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LeaderOf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(2) non è appresa correttamente</a:t>
            </a:r>
          </a:p>
        </p:txBody>
      </p:sp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7A91407B-01BE-4506-8983-571B0578BBF0}"/>
              </a:ext>
            </a:extLst>
          </p:cNvPr>
          <p:cNvSpPr/>
          <p:nvPr/>
        </p:nvSpPr>
        <p:spPr>
          <a:xfrm>
            <a:off x="5071730" y="4020255"/>
            <a:ext cx="221466" cy="118329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022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obiettivi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161C64-B9A2-4136-946A-7ECF1BD130F4}"/>
              </a:ext>
            </a:extLst>
          </p:cNvPr>
          <p:cNvSpPr txBox="1">
            <a:spLocks/>
          </p:cNvSpPr>
          <p:nvPr/>
        </p:nvSpPr>
        <p:spPr>
          <a:xfrm>
            <a:off x="744243" y="897917"/>
            <a:ext cx="10542066" cy="1415022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2793AE-E803-4609-B76B-F1E7D4298045}"/>
              </a:ext>
            </a:extLst>
          </p:cNvPr>
          <p:cNvSpPr txBox="1"/>
          <p:nvPr/>
        </p:nvSpPr>
        <p:spPr>
          <a:xfrm>
            <a:off x="3056708" y="1128374"/>
            <a:ext cx="8068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Valutare spazi semantici generati dagli </a:t>
            </a:r>
            <a:r>
              <a:rPr lang="it-IT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embeddings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variare degli anni sfruttando TWEC</a:t>
            </a:r>
            <a:endParaRPr lang="it-IT" sz="28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ED9454C-B7B0-4EF5-9463-D429130A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76" y="1065427"/>
            <a:ext cx="1080000" cy="1080000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6EE01F6-767F-412B-9B47-12742C8B2D40}"/>
              </a:ext>
            </a:extLst>
          </p:cNvPr>
          <p:cNvSpPr txBox="1">
            <a:spLocks/>
          </p:cNvSpPr>
          <p:nvPr/>
        </p:nvSpPr>
        <p:spPr>
          <a:xfrm>
            <a:off x="744243" y="3843794"/>
            <a:ext cx="10542066" cy="1415022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BFF1CC-4E5F-4024-8058-AFE3ED1D867E}"/>
              </a:ext>
            </a:extLst>
          </p:cNvPr>
          <p:cNvSpPr txBox="1"/>
          <p:nvPr/>
        </p:nvSpPr>
        <p:spPr>
          <a:xfrm>
            <a:off x="3056708" y="3852564"/>
            <a:ext cx="8068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Utilizzare un sottoinsieme degli </a:t>
            </a:r>
            <a:r>
              <a:rPr lang="it-IT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embeddings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generati per il </a:t>
            </a:r>
            <a:r>
              <a:rPr lang="it-IT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LTN su un gruppo di predicati che possono presentare degli shift semantici nel tempo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23F6370-F3FE-4828-AD24-61BB0B862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476" y="4005061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1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semantic shift</a:t>
            </a:r>
          </a:p>
        </p:txBody>
      </p:sp>
      <p:sp>
        <p:nvSpPr>
          <p:cNvPr id="60" name="Segnaposto contenuto 2">
            <a:extLst>
              <a:ext uri="{FF2B5EF4-FFF2-40B4-BE49-F238E27FC236}">
                <a16:creationId xmlns:a16="http://schemas.microsoft.com/office/drawing/2014/main" id="{6C6B8AFB-B6B1-4660-B8F5-411B1B14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184" y="2685893"/>
            <a:ext cx="4874367" cy="743106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Il predicato sembra essere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invalidato correttamente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dagli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shift semantici</a:t>
            </a:r>
          </a:p>
        </p:txBody>
      </p: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EA437897-6C00-41E2-B06B-B4C0C8E8A4DA}"/>
              </a:ext>
            </a:extLst>
          </p:cNvPr>
          <p:cNvCxnSpPr>
            <a:cxnSpLocks/>
          </p:cNvCxnSpPr>
          <p:nvPr/>
        </p:nvCxnSpPr>
        <p:spPr>
          <a:xfrm>
            <a:off x="357099" y="2623144"/>
            <a:ext cx="493711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5820638-BEE5-4804-AE67-2762394BBBF0}"/>
              </a:ext>
            </a:extLst>
          </p:cNvPr>
          <p:cNvSpPr txBox="1"/>
          <p:nvPr/>
        </p:nvSpPr>
        <p:spPr>
          <a:xfrm>
            <a:off x="357098" y="2152881"/>
            <a:ext cx="3271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F7B0C76-9F39-4AFB-9EB2-D41BBECC8C33}"/>
              </a:ext>
            </a:extLst>
          </p:cNvPr>
          <p:cNvSpPr txBox="1"/>
          <p:nvPr/>
        </p:nvSpPr>
        <p:spPr>
          <a:xfrm>
            <a:off x="3630884" y="2149035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27E1C59F-05BB-4A57-A550-E412CAF6FF73}"/>
              </a:ext>
            </a:extLst>
          </p:cNvPr>
          <p:cNvSpPr txBox="1"/>
          <p:nvPr/>
        </p:nvSpPr>
        <p:spPr>
          <a:xfrm>
            <a:off x="357099" y="2724077"/>
            <a:ext cx="327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(Afghanistan1995)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686C07C-A3C1-4AA9-B549-FE689E22F863}"/>
              </a:ext>
            </a:extLst>
          </p:cNvPr>
          <p:cNvSpPr txBox="1"/>
          <p:nvPr/>
        </p:nvSpPr>
        <p:spPr>
          <a:xfrm>
            <a:off x="3630893" y="2685893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0.42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40D36C9D-6BAC-4A3B-A816-6F5EBACBF84F}"/>
              </a:ext>
            </a:extLst>
          </p:cNvPr>
          <p:cNvSpPr txBox="1"/>
          <p:nvPr/>
        </p:nvSpPr>
        <p:spPr>
          <a:xfrm>
            <a:off x="357081" y="3153267"/>
            <a:ext cx="327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(Kosovo2005)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7E4B4B2-766B-46E5-8AF9-507D034A7D6E}"/>
              </a:ext>
            </a:extLst>
          </p:cNvPr>
          <p:cNvSpPr txBox="1"/>
          <p:nvPr/>
        </p:nvSpPr>
        <p:spPr>
          <a:xfrm>
            <a:off x="3630887" y="3115083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0.41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96BA6B11-9D77-496A-B2D0-576BDFDBB03F}"/>
              </a:ext>
            </a:extLst>
          </p:cNvPr>
          <p:cNvSpPr txBox="1"/>
          <p:nvPr/>
        </p:nvSpPr>
        <p:spPr>
          <a:xfrm>
            <a:off x="234264" y="3582104"/>
            <a:ext cx="3396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(UnitedStates1995)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090A2A44-707E-47E5-8CF2-72C7A89DC399}"/>
              </a:ext>
            </a:extLst>
          </p:cNvPr>
          <p:cNvSpPr txBox="1"/>
          <p:nvPr/>
        </p:nvSpPr>
        <p:spPr>
          <a:xfrm>
            <a:off x="3630886" y="354392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0.01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5F57C274-0568-4DAE-B722-9EE3DBE8285B}"/>
              </a:ext>
            </a:extLst>
          </p:cNvPr>
          <p:cNvSpPr txBox="1"/>
          <p:nvPr/>
        </p:nvSpPr>
        <p:spPr>
          <a:xfrm>
            <a:off x="356889" y="4004786"/>
            <a:ext cx="327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(Germany2000)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B3F39823-955E-4609-97A8-918D155E9B1D}"/>
              </a:ext>
            </a:extLst>
          </p:cNvPr>
          <p:cNvSpPr txBox="1"/>
          <p:nvPr/>
        </p:nvSpPr>
        <p:spPr>
          <a:xfrm>
            <a:off x="3630886" y="396660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E331CB72-6168-4D3C-BC56-4C5EE516CECD}"/>
              </a:ext>
            </a:extLst>
          </p:cNvPr>
          <p:cNvSpPr txBox="1"/>
          <p:nvPr/>
        </p:nvSpPr>
        <p:spPr>
          <a:xfrm>
            <a:off x="356804" y="4440131"/>
            <a:ext cx="3273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NATOPresence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(France2005)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CDA13820-1739-4803-9940-690335CA6AE9}"/>
              </a:ext>
            </a:extLst>
          </p:cNvPr>
          <p:cNvSpPr txBox="1"/>
          <p:nvPr/>
        </p:nvSpPr>
        <p:spPr>
          <a:xfrm>
            <a:off x="3630886" y="4401947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</a:t>
            </a:r>
          </a:p>
        </p:txBody>
      </p:sp>
      <p:sp>
        <p:nvSpPr>
          <p:cNvPr id="77" name="Parentesi graffa chiusa 76">
            <a:extLst>
              <a:ext uri="{FF2B5EF4-FFF2-40B4-BE49-F238E27FC236}">
                <a16:creationId xmlns:a16="http://schemas.microsoft.com/office/drawing/2014/main" id="{CDF37377-E74F-4F24-8804-337F60B1F4BB}"/>
              </a:ext>
            </a:extLst>
          </p:cNvPr>
          <p:cNvSpPr/>
          <p:nvPr/>
        </p:nvSpPr>
        <p:spPr>
          <a:xfrm>
            <a:off x="5072750" y="2715134"/>
            <a:ext cx="221466" cy="76928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Parentesi graffa chiusa 77">
            <a:extLst>
              <a:ext uri="{FF2B5EF4-FFF2-40B4-BE49-F238E27FC236}">
                <a16:creationId xmlns:a16="http://schemas.microsoft.com/office/drawing/2014/main" id="{F329FC69-ACF2-495A-AB9E-D0A72184441E}"/>
              </a:ext>
            </a:extLst>
          </p:cNvPr>
          <p:cNvSpPr/>
          <p:nvPr/>
        </p:nvSpPr>
        <p:spPr>
          <a:xfrm>
            <a:off x="5072750" y="4009040"/>
            <a:ext cx="221466" cy="76928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Segnaposto contenuto 2">
            <a:extLst>
              <a:ext uri="{FF2B5EF4-FFF2-40B4-BE49-F238E27FC236}">
                <a16:creationId xmlns:a16="http://schemas.microsoft.com/office/drawing/2014/main" id="{8E140A54-6EE8-4B7B-A75B-2E9EA8788CCA}"/>
              </a:ext>
            </a:extLst>
          </p:cNvPr>
          <p:cNvSpPr txBox="1">
            <a:spLocks/>
          </p:cNvSpPr>
          <p:nvPr/>
        </p:nvSpPr>
        <p:spPr>
          <a:xfrm>
            <a:off x="5816184" y="3675886"/>
            <a:ext cx="4874367" cy="1528489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Presenza di alcuni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falsi positivi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probabilmente dovuti al fatto che le nazioni che inviano contingenti NATO co-occorrono con gli stati dove la NATO ha operato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A9C535C7-DBC3-4F0D-A4C2-40250B6BDCD8}"/>
              </a:ext>
            </a:extLst>
          </p:cNvPr>
          <p:cNvCxnSpPr>
            <a:cxnSpLocks/>
          </p:cNvCxnSpPr>
          <p:nvPr/>
        </p:nvCxnSpPr>
        <p:spPr>
          <a:xfrm flipH="1">
            <a:off x="3628780" y="2156727"/>
            <a:ext cx="1" cy="27867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FB51C07-3B7C-452C-8752-63257EB755D0}"/>
              </a:ext>
            </a:extLst>
          </p:cNvPr>
          <p:cNvSpPr txBox="1"/>
          <p:nvPr/>
        </p:nvSpPr>
        <p:spPr>
          <a:xfrm>
            <a:off x="633630" y="2156727"/>
            <a:ext cx="2994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6BCD385-B353-4DB2-839B-265096865FCB}"/>
              </a:ext>
            </a:extLst>
          </p:cNvPr>
          <p:cNvSpPr txBox="1"/>
          <p:nvPr/>
        </p:nvSpPr>
        <p:spPr>
          <a:xfrm>
            <a:off x="3628790" y="2152881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141C740-303B-4238-8895-12FBE18741EA}"/>
              </a:ext>
            </a:extLst>
          </p:cNvPr>
          <p:cNvSpPr txBox="1"/>
          <p:nvPr/>
        </p:nvSpPr>
        <p:spPr>
          <a:xfrm>
            <a:off x="633625" y="2727923"/>
            <a:ext cx="29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(Slovenia2010)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A701267-4EA7-43C5-837D-FF89A14E8740}"/>
              </a:ext>
            </a:extLst>
          </p:cNvPr>
          <p:cNvSpPr txBox="1"/>
          <p:nvPr/>
        </p:nvSpPr>
        <p:spPr>
          <a:xfrm>
            <a:off x="3628799" y="268973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1EE8C4F-2011-4511-8781-38CD3C0F968E}"/>
              </a:ext>
            </a:extLst>
          </p:cNvPr>
          <p:cNvSpPr txBox="1"/>
          <p:nvPr/>
        </p:nvSpPr>
        <p:spPr>
          <a:xfrm>
            <a:off x="633607" y="3157113"/>
            <a:ext cx="29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(Afghanistan2010)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8A3FEA2-ED30-4274-A5FD-94F340B9E453}"/>
              </a:ext>
            </a:extLst>
          </p:cNvPr>
          <p:cNvSpPr txBox="1"/>
          <p:nvPr/>
        </p:nvSpPr>
        <p:spPr>
          <a:xfrm>
            <a:off x="3628793" y="311892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0.03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CABA7B19-2906-4652-B1AD-EF45F7A39D1C}"/>
              </a:ext>
            </a:extLst>
          </p:cNvPr>
          <p:cNvSpPr txBox="1"/>
          <p:nvPr/>
        </p:nvSpPr>
        <p:spPr>
          <a:xfrm>
            <a:off x="3628534" y="4398561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0.95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4FB5A25-F613-4D6A-BDC0-94E83926C498}"/>
              </a:ext>
            </a:extLst>
          </p:cNvPr>
          <p:cNvSpPr txBox="1"/>
          <p:nvPr/>
        </p:nvSpPr>
        <p:spPr>
          <a:xfrm>
            <a:off x="633414" y="4008632"/>
            <a:ext cx="29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(Bosnia2005)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BA5964BD-4B75-496C-AFBD-B9395AB1074D}"/>
              </a:ext>
            </a:extLst>
          </p:cNvPr>
          <p:cNvSpPr txBox="1"/>
          <p:nvPr/>
        </p:nvSpPr>
        <p:spPr>
          <a:xfrm>
            <a:off x="3628701" y="3977491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CAA33363-5FCF-4D61-8249-EC5751EAB30E}"/>
              </a:ext>
            </a:extLst>
          </p:cNvPr>
          <p:cNvSpPr/>
          <p:nvPr/>
        </p:nvSpPr>
        <p:spPr>
          <a:xfrm>
            <a:off x="633413" y="4402029"/>
            <a:ext cx="2994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(Burundi2010)</a:t>
            </a:r>
          </a:p>
        </p:txBody>
      </p:sp>
      <p:sp>
        <p:nvSpPr>
          <p:cNvPr id="34" name="Rettangolo 33">
            <a:extLst>
              <a:ext uri="{FF2B5EF4-FFF2-40B4-BE49-F238E27FC236}">
                <a16:creationId xmlns:a16="http://schemas.microsoft.com/office/drawing/2014/main" id="{87CAF9E2-48A2-4A9D-AD52-B0D02CBE2879}"/>
              </a:ext>
            </a:extLst>
          </p:cNvPr>
          <p:cNvSpPr/>
          <p:nvPr/>
        </p:nvSpPr>
        <p:spPr>
          <a:xfrm>
            <a:off x="633607" y="3597937"/>
            <a:ext cx="2994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(Croatia2010)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2CE1ADA6-F197-4817-BDB5-EFB59C43FA4B}"/>
              </a:ext>
            </a:extLst>
          </p:cNvPr>
          <p:cNvSpPr txBox="1"/>
          <p:nvPr/>
        </p:nvSpPr>
        <p:spPr>
          <a:xfrm>
            <a:off x="3628534" y="3540585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0.23</a:t>
            </a:r>
          </a:p>
        </p:txBody>
      </p:sp>
      <p:sp>
        <p:nvSpPr>
          <p:cNvPr id="36" name="Segnaposto contenuto 2">
            <a:extLst>
              <a:ext uri="{FF2B5EF4-FFF2-40B4-BE49-F238E27FC236}">
                <a16:creationId xmlns:a16="http://schemas.microsoft.com/office/drawing/2014/main" id="{29FADBA8-4C11-4A53-BCFA-F1E0C6A972F3}"/>
              </a:ext>
            </a:extLst>
          </p:cNvPr>
          <p:cNvSpPr txBox="1">
            <a:spLocks/>
          </p:cNvSpPr>
          <p:nvPr/>
        </p:nvSpPr>
        <p:spPr>
          <a:xfrm>
            <a:off x="5816439" y="2716359"/>
            <a:ext cx="4721187" cy="746406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Il predicato sembra essere </a:t>
            </a:r>
            <a:r>
              <a:rPr lang="it-IT" b="1">
                <a:latin typeface="Calibri" panose="020F0502020204030204" pitchFamily="34" charset="0"/>
                <a:cs typeface="Calibri" panose="020F0502020204030204" pitchFamily="34" charset="0"/>
              </a:rPr>
              <a:t>invalidato correttamente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dagli </a:t>
            </a:r>
            <a:r>
              <a:rPr lang="it-IT" b="1">
                <a:latin typeface="Calibri" panose="020F0502020204030204" pitchFamily="34" charset="0"/>
                <a:cs typeface="Calibri" panose="020F0502020204030204" pitchFamily="34" charset="0"/>
              </a:rPr>
              <a:t>shift semantici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Parentesi graffa chiusa 36">
            <a:extLst>
              <a:ext uri="{FF2B5EF4-FFF2-40B4-BE49-F238E27FC236}">
                <a16:creationId xmlns:a16="http://schemas.microsoft.com/office/drawing/2014/main" id="{903A505A-AE35-4068-AC33-4827F7490D0E}"/>
              </a:ext>
            </a:extLst>
          </p:cNvPr>
          <p:cNvSpPr/>
          <p:nvPr/>
        </p:nvSpPr>
        <p:spPr>
          <a:xfrm>
            <a:off x="5073006" y="2715818"/>
            <a:ext cx="221466" cy="76928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Parentesi graffa chiusa 37">
            <a:extLst>
              <a:ext uri="{FF2B5EF4-FFF2-40B4-BE49-F238E27FC236}">
                <a16:creationId xmlns:a16="http://schemas.microsoft.com/office/drawing/2014/main" id="{85CC398F-196B-459D-BA89-F39AB894D9B2}"/>
              </a:ext>
            </a:extLst>
          </p:cNvPr>
          <p:cNvSpPr/>
          <p:nvPr/>
        </p:nvSpPr>
        <p:spPr>
          <a:xfrm>
            <a:off x="5072750" y="3998918"/>
            <a:ext cx="221466" cy="76928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Segnaposto contenuto 2">
            <a:extLst>
              <a:ext uri="{FF2B5EF4-FFF2-40B4-BE49-F238E27FC236}">
                <a16:creationId xmlns:a16="http://schemas.microsoft.com/office/drawing/2014/main" id="{98BBA2B4-8970-43DA-8B76-96A81E1E0835}"/>
              </a:ext>
            </a:extLst>
          </p:cNvPr>
          <p:cNvSpPr txBox="1">
            <a:spLocks/>
          </p:cNvSpPr>
          <p:nvPr/>
        </p:nvSpPr>
        <p:spPr>
          <a:xfrm>
            <a:off x="5816135" y="3779441"/>
            <a:ext cx="4721187" cy="1937851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Presenza di alcuni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falsi positivi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probabilmente dovuti al fatto che le nazioni sono ricordate per le atrocità commesse nella guerra anche negli anni a seguire (non sono presenti altri tipi di notizie interessanti associati a queste nazioni)</a:t>
            </a:r>
          </a:p>
        </p:txBody>
      </p:sp>
    </p:spTree>
    <p:extLst>
      <p:ext uri="{BB962C8B-B14F-4D97-AF65-F5344CB8AC3E}">
        <p14:creationId xmlns:p14="http://schemas.microsoft.com/office/powerpoint/2010/main" val="354749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 animBg="1"/>
      <p:bldP spid="60" grpId="1" uiExpand="1" build="p" animBg="1"/>
      <p:bldP spid="61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7" grpId="0" animBg="1"/>
      <p:bldP spid="77" grpId="1" animBg="1"/>
      <p:bldP spid="78" grpId="0" animBg="1"/>
      <p:bldP spid="78" grpId="1" animBg="1"/>
      <p:bldP spid="79" grpId="0" uiExpand="1" build="p" animBg="1"/>
      <p:bldP spid="79" grpId="1" uiExpand="1" build="allAtOnce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 uiExpand="1" build="p" animBg="1"/>
      <p:bldP spid="37" grpId="0" animBg="1"/>
      <p:bldP spid="38" grpId="0" animBg="1"/>
      <p:bldP spid="39" grpId="0" uiExpand="1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semantic shift</a:t>
            </a:r>
          </a:p>
        </p:txBody>
      </p:sp>
      <p:sp>
        <p:nvSpPr>
          <p:cNvPr id="60" name="Segnaposto contenuto 2">
            <a:extLst>
              <a:ext uri="{FF2B5EF4-FFF2-40B4-BE49-F238E27FC236}">
                <a16:creationId xmlns:a16="http://schemas.microsoft.com/office/drawing/2014/main" id="{6C6B8AFB-B6B1-4660-B8F5-411B1B144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183" y="2818314"/>
            <a:ext cx="4721187" cy="746406"/>
          </a:xfr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Il predicato sembra essere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invalidato correttamente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dagli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shift semantici</a:t>
            </a:r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7093987-2189-4A2D-AA1A-E8EC8D82B424}"/>
              </a:ext>
            </a:extLst>
          </p:cNvPr>
          <p:cNvCxnSpPr>
            <a:cxnSpLocks/>
          </p:cNvCxnSpPr>
          <p:nvPr/>
        </p:nvCxnSpPr>
        <p:spPr>
          <a:xfrm flipH="1">
            <a:off x="3630874" y="2255520"/>
            <a:ext cx="1" cy="27867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EA437897-6C00-41E2-B06B-B4C0C8E8A4DA}"/>
              </a:ext>
            </a:extLst>
          </p:cNvPr>
          <p:cNvCxnSpPr>
            <a:cxnSpLocks/>
          </p:cNvCxnSpPr>
          <p:nvPr/>
        </p:nvCxnSpPr>
        <p:spPr>
          <a:xfrm>
            <a:off x="635725" y="2725783"/>
            <a:ext cx="46582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5820638-BEE5-4804-AE67-2762394BBBF0}"/>
              </a:ext>
            </a:extLst>
          </p:cNvPr>
          <p:cNvSpPr txBox="1"/>
          <p:nvPr/>
        </p:nvSpPr>
        <p:spPr>
          <a:xfrm>
            <a:off x="635724" y="2255520"/>
            <a:ext cx="2994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F7B0C76-9F39-4AFB-9EB2-D41BBECC8C33}"/>
              </a:ext>
            </a:extLst>
          </p:cNvPr>
          <p:cNvSpPr txBox="1"/>
          <p:nvPr/>
        </p:nvSpPr>
        <p:spPr>
          <a:xfrm>
            <a:off x="3630884" y="2251674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27E1C59F-05BB-4A57-A550-E412CAF6FF73}"/>
              </a:ext>
            </a:extLst>
          </p:cNvPr>
          <p:cNvSpPr txBox="1"/>
          <p:nvPr/>
        </p:nvSpPr>
        <p:spPr>
          <a:xfrm>
            <a:off x="635719" y="2826716"/>
            <a:ext cx="29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(Slovenia2010)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686C07C-A3C1-4AA9-B549-FE689E22F863}"/>
              </a:ext>
            </a:extLst>
          </p:cNvPr>
          <p:cNvSpPr txBox="1"/>
          <p:nvPr/>
        </p:nvSpPr>
        <p:spPr>
          <a:xfrm>
            <a:off x="3630893" y="278853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40D36C9D-6BAC-4A3B-A816-6F5EBACBF84F}"/>
              </a:ext>
            </a:extLst>
          </p:cNvPr>
          <p:cNvSpPr txBox="1"/>
          <p:nvPr/>
        </p:nvSpPr>
        <p:spPr>
          <a:xfrm>
            <a:off x="635701" y="3255906"/>
            <a:ext cx="29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(Afghanistan2010)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7E4B4B2-766B-46E5-8AF9-507D034A7D6E}"/>
              </a:ext>
            </a:extLst>
          </p:cNvPr>
          <p:cNvSpPr txBox="1"/>
          <p:nvPr/>
        </p:nvSpPr>
        <p:spPr>
          <a:xfrm>
            <a:off x="3630887" y="3217722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0.03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090A2A44-707E-47E5-8CF2-72C7A89DC399}"/>
              </a:ext>
            </a:extLst>
          </p:cNvPr>
          <p:cNvSpPr txBox="1"/>
          <p:nvPr/>
        </p:nvSpPr>
        <p:spPr>
          <a:xfrm>
            <a:off x="3630628" y="449735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0.95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5F57C274-0568-4DAE-B722-9EE3DBE8285B}"/>
              </a:ext>
            </a:extLst>
          </p:cNvPr>
          <p:cNvSpPr txBox="1"/>
          <p:nvPr/>
        </p:nvSpPr>
        <p:spPr>
          <a:xfrm>
            <a:off x="635508" y="4107425"/>
            <a:ext cx="29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(Bosnia2005)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B3F39823-955E-4609-97A8-918D155E9B1D}"/>
              </a:ext>
            </a:extLst>
          </p:cNvPr>
          <p:cNvSpPr txBox="1"/>
          <p:nvPr/>
        </p:nvSpPr>
        <p:spPr>
          <a:xfrm>
            <a:off x="3630795" y="407628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77" name="Parentesi graffa chiusa 76">
            <a:extLst>
              <a:ext uri="{FF2B5EF4-FFF2-40B4-BE49-F238E27FC236}">
                <a16:creationId xmlns:a16="http://schemas.microsoft.com/office/drawing/2014/main" id="{CDF37377-E74F-4F24-8804-337F60B1F4BB}"/>
              </a:ext>
            </a:extLst>
          </p:cNvPr>
          <p:cNvSpPr/>
          <p:nvPr/>
        </p:nvSpPr>
        <p:spPr>
          <a:xfrm>
            <a:off x="5072750" y="2817773"/>
            <a:ext cx="221466" cy="76928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8" name="Parentesi graffa chiusa 77">
            <a:extLst>
              <a:ext uri="{FF2B5EF4-FFF2-40B4-BE49-F238E27FC236}">
                <a16:creationId xmlns:a16="http://schemas.microsoft.com/office/drawing/2014/main" id="{F329FC69-ACF2-495A-AB9E-D0A72184441E}"/>
              </a:ext>
            </a:extLst>
          </p:cNvPr>
          <p:cNvSpPr/>
          <p:nvPr/>
        </p:nvSpPr>
        <p:spPr>
          <a:xfrm>
            <a:off x="5072494" y="4100873"/>
            <a:ext cx="221466" cy="769281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Segnaposto contenuto 2">
            <a:extLst>
              <a:ext uri="{FF2B5EF4-FFF2-40B4-BE49-F238E27FC236}">
                <a16:creationId xmlns:a16="http://schemas.microsoft.com/office/drawing/2014/main" id="{8E140A54-6EE8-4B7B-A75B-2E9EA8788CCA}"/>
              </a:ext>
            </a:extLst>
          </p:cNvPr>
          <p:cNvSpPr txBox="1">
            <a:spLocks/>
          </p:cNvSpPr>
          <p:nvPr/>
        </p:nvSpPr>
        <p:spPr>
          <a:xfrm>
            <a:off x="5815879" y="3881396"/>
            <a:ext cx="4721187" cy="1937851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Presenza di alcuni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falsi positivi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probabilmente dovuti al fatto che le nazioni sono ricordate per le atrocità commesse nella guerra anche negli anni a seguire (non sono presenti altri tipi di notizie interessanti associati a queste nazioni)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D4BB014-CFA2-43C2-8935-43BE30EB4F25}"/>
              </a:ext>
            </a:extLst>
          </p:cNvPr>
          <p:cNvSpPr/>
          <p:nvPr/>
        </p:nvSpPr>
        <p:spPr>
          <a:xfrm>
            <a:off x="635507" y="4500822"/>
            <a:ext cx="29948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(Burundi2010)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CE2D82C-12C5-406C-8622-D0EA09A329A2}"/>
              </a:ext>
            </a:extLst>
          </p:cNvPr>
          <p:cNvSpPr/>
          <p:nvPr/>
        </p:nvSpPr>
        <p:spPr>
          <a:xfrm>
            <a:off x="635701" y="3696730"/>
            <a:ext cx="2994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(Croatia2010)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67A7A66-C0B9-4477-8229-F892F1DCA83A}"/>
              </a:ext>
            </a:extLst>
          </p:cNvPr>
          <p:cNvSpPr txBox="1"/>
          <p:nvPr/>
        </p:nvSpPr>
        <p:spPr>
          <a:xfrm>
            <a:off x="3630628" y="3639378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0.23</a:t>
            </a:r>
          </a:p>
        </p:txBody>
      </p:sp>
    </p:spTree>
    <p:extLst>
      <p:ext uri="{BB962C8B-B14F-4D97-AF65-F5344CB8AC3E}">
        <p14:creationId xmlns:p14="http://schemas.microsoft.com/office/powerpoint/2010/main" val="122134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uiExpand="1" build="p" animBg="1"/>
      <p:bldP spid="77" grpId="0" animBg="1"/>
      <p:bldP spid="78" grpId="0" animBg="1"/>
      <p:bldP spid="79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ltn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risultati: semantic shift</a:t>
            </a:r>
          </a:p>
        </p:txBody>
      </p: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17093987-2189-4A2D-AA1A-E8EC8D82B424}"/>
              </a:ext>
            </a:extLst>
          </p:cNvPr>
          <p:cNvCxnSpPr>
            <a:cxnSpLocks/>
          </p:cNvCxnSpPr>
          <p:nvPr/>
        </p:nvCxnSpPr>
        <p:spPr>
          <a:xfrm flipH="1">
            <a:off x="6626003" y="1918822"/>
            <a:ext cx="1" cy="278674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diritto 58">
            <a:extLst>
              <a:ext uri="{FF2B5EF4-FFF2-40B4-BE49-F238E27FC236}">
                <a16:creationId xmlns:a16="http://schemas.microsoft.com/office/drawing/2014/main" id="{EA437897-6C00-41E2-B06B-B4C0C8E8A4DA}"/>
              </a:ext>
            </a:extLst>
          </p:cNvPr>
          <p:cNvCxnSpPr>
            <a:cxnSpLocks/>
          </p:cNvCxnSpPr>
          <p:nvPr/>
        </p:nvCxnSpPr>
        <p:spPr>
          <a:xfrm>
            <a:off x="3630854" y="2389085"/>
            <a:ext cx="46582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45820638-BEE5-4804-AE67-2762394BBBF0}"/>
              </a:ext>
            </a:extLst>
          </p:cNvPr>
          <p:cNvSpPr txBox="1"/>
          <p:nvPr/>
        </p:nvSpPr>
        <p:spPr>
          <a:xfrm>
            <a:off x="3630853" y="1918822"/>
            <a:ext cx="2994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Predicato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2F7B0C76-9F39-4AFB-9EB2-D41BBECC8C33}"/>
              </a:ext>
            </a:extLst>
          </p:cNvPr>
          <p:cNvSpPr txBox="1"/>
          <p:nvPr/>
        </p:nvSpPr>
        <p:spPr>
          <a:xfrm>
            <a:off x="6626013" y="1914976"/>
            <a:ext cx="16633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Predizione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27E1C59F-05BB-4A57-A550-E412CAF6FF73}"/>
              </a:ext>
            </a:extLst>
          </p:cNvPr>
          <p:cNvSpPr txBox="1"/>
          <p:nvPr/>
        </p:nvSpPr>
        <p:spPr>
          <a:xfrm>
            <a:off x="3630848" y="2490018"/>
            <a:ext cx="29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(Rwanda1995)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5686C07C-A3C1-4AA9-B549-FE689E22F863}"/>
              </a:ext>
            </a:extLst>
          </p:cNvPr>
          <p:cNvSpPr txBox="1"/>
          <p:nvPr/>
        </p:nvSpPr>
        <p:spPr>
          <a:xfrm>
            <a:off x="6626022" y="245183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40D36C9D-6BAC-4A3B-A816-6F5EBACBF84F}"/>
              </a:ext>
            </a:extLst>
          </p:cNvPr>
          <p:cNvSpPr txBox="1"/>
          <p:nvPr/>
        </p:nvSpPr>
        <p:spPr>
          <a:xfrm>
            <a:off x="3630848" y="2919208"/>
            <a:ext cx="299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(Rwanda2010)</a:t>
            </a:r>
          </a:p>
        </p:txBody>
      </p:sp>
      <p:sp>
        <p:nvSpPr>
          <p:cNvPr id="66" name="CasellaDiTesto 65">
            <a:extLst>
              <a:ext uri="{FF2B5EF4-FFF2-40B4-BE49-F238E27FC236}">
                <a16:creationId xmlns:a16="http://schemas.microsoft.com/office/drawing/2014/main" id="{27E4B4B2-766B-46E5-8AF9-507D034A7D6E}"/>
              </a:ext>
            </a:extLst>
          </p:cNvPr>
          <p:cNvSpPr txBox="1"/>
          <p:nvPr/>
        </p:nvSpPr>
        <p:spPr>
          <a:xfrm>
            <a:off x="6626016" y="2881024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0.98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090A2A44-707E-47E5-8CF2-72C7A89DC399}"/>
              </a:ext>
            </a:extLst>
          </p:cNvPr>
          <p:cNvSpPr txBox="1"/>
          <p:nvPr/>
        </p:nvSpPr>
        <p:spPr>
          <a:xfrm>
            <a:off x="6625757" y="4170189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5F57C274-0568-4DAE-B722-9EE3DBE8285B}"/>
              </a:ext>
            </a:extLst>
          </p:cNvPr>
          <p:cNvSpPr txBox="1"/>
          <p:nvPr/>
        </p:nvSpPr>
        <p:spPr>
          <a:xfrm>
            <a:off x="3630637" y="3770727"/>
            <a:ext cx="2995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(Germany2000)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B3F39823-955E-4609-97A8-918D155E9B1D}"/>
              </a:ext>
            </a:extLst>
          </p:cNvPr>
          <p:cNvSpPr txBox="1"/>
          <p:nvPr/>
        </p:nvSpPr>
        <p:spPr>
          <a:xfrm>
            <a:off x="6626015" y="3732543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0.03</a:t>
            </a:r>
          </a:p>
        </p:txBody>
      </p:sp>
      <p:sp>
        <p:nvSpPr>
          <p:cNvPr id="79" name="Segnaposto contenuto 2">
            <a:extLst>
              <a:ext uri="{FF2B5EF4-FFF2-40B4-BE49-F238E27FC236}">
                <a16:creationId xmlns:a16="http://schemas.microsoft.com/office/drawing/2014/main" id="{8E140A54-6EE8-4B7B-A75B-2E9EA8788CCA}"/>
              </a:ext>
            </a:extLst>
          </p:cNvPr>
          <p:cNvSpPr txBox="1">
            <a:spLocks/>
          </p:cNvSpPr>
          <p:nvPr/>
        </p:nvSpPr>
        <p:spPr>
          <a:xfrm>
            <a:off x="738000" y="5835600"/>
            <a:ext cx="10389600" cy="630000"/>
          </a:xfrm>
          <a:prstGeom prst="rect">
            <a:avLst/>
          </a:prstGeom>
          <a:ln w="38100" cap="flat" cmpd="sng" algn="ctr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Il predicato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generalizza correttamente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su entità mai viste nello spazio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D4BB014-CFA2-43C2-8935-43BE30EB4F25}"/>
              </a:ext>
            </a:extLst>
          </p:cNvPr>
          <p:cNvSpPr/>
          <p:nvPr/>
        </p:nvSpPr>
        <p:spPr>
          <a:xfrm>
            <a:off x="3630637" y="4164124"/>
            <a:ext cx="2995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(Germany2010)</a:t>
            </a:r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4CE2D82C-12C5-406C-8622-D0EA09A329A2}"/>
              </a:ext>
            </a:extLst>
          </p:cNvPr>
          <p:cNvSpPr/>
          <p:nvPr/>
        </p:nvSpPr>
        <p:spPr>
          <a:xfrm>
            <a:off x="3630848" y="3360032"/>
            <a:ext cx="2994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CivilWar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(Germany1995)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67A7A66-C0B9-4477-8229-F892F1DCA83A}"/>
              </a:ext>
            </a:extLst>
          </p:cNvPr>
          <p:cNvSpPr txBox="1"/>
          <p:nvPr/>
        </p:nvSpPr>
        <p:spPr>
          <a:xfrm>
            <a:off x="6625757" y="3267770"/>
            <a:ext cx="1663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0.07</a:t>
            </a:r>
          </a:p>
        </p:txBody>
      </p:sp>
    </p:spTree>
    <p:extLst>
      <p:ext uri="{BB962C8B-B14F-4D97-AF65-F5344CB8AC3E}">
        <p14:creationId xmlns:p14="http://schemas.microsoft.com/office/powerpoint/2010/main" val="385116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E4CD8B86-D06A-4162-B447-1A1CAE6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596FBA-35BA-4E42-A9F5-64F1BF601D19}"/>
              </a:ext>
            </a:extLst>
          </p:cNvPr>
          <p:cNvSpPr txBox="1">
            <a:spLocks/>
          </p:cNvSpPr>
          <p:nvPr/>
        </p:nvSpPr>
        <p:spPr>
          <a:xfrm>
            <a:off x="744243" y="897917"/>
            <a:ext cx="10542066" cy="1415022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F8EC8A-7BDF-4085-A3DB-FF314CAD8635}"/>
              </a:ext>
            </a:extLst>
          </p:cNvPr>
          <p:cNvSpPr txBox="1"/>
          <p:nvPr/>
        </p:nvSpPr>
        <p:spPr>
          <a:xfrm>
            <a:off x="3056708" y="1128374"/>
            <a:ext cx="8068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Valutare </a:t>
            </a:r>
            <a:r>
              <a:rPr lang="it-IT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spazi semantici 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 dagli </a:t>
            </a:r>
            <a:r>
              <a:rPr lang="it-IT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entity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embeddings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al variare degli anni sfruttando </a:t>
            </a:r>
            <a:r>
              <a:rPr lang="it-IT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TWEC</a:t>
            </a:r>
            <a:endParaRPr lang="it-IT" sz="2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2F6BA74-AC4B-4795-AB88-8B96B5C5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476" y="1065427"/>
            <a:ext cx="1080000" cy="1080000"/>
          </a:xfrm>
          <a:prstGeom prst="rect">
            <a:avLst/>
          </a:prstGeom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3299EBA0-748E-4B56-94DE-9C8AC9BE17D1}"/>
              </a:ext>
            </a:extLst>
          </p:cNvPr>
          <p:cNvSpPr txBox="1">
            <a:spLocks/>
          </p:cNvSpPr>
          <p:nvPr/>
        </p:nvSpPr>
        <p:spPr>
          <a:xfrm>
            <a:off x="744243" y="3843794"/>
            <a:ext cx="10542066" cy="1415022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8434172-6683-40F3-A4F7-A1DBAC76DEF4}"/>
              </a:ext>
            </a:extLst>
          </p:cNvPr>
          <p:cNvSpPr txBox="1"/>
          <p:nvPr/>
        </p:nvSpPr>
        <p:spPr>
          <a:xfrm>
            <a:off x="3056708" y="3852564"/>
            <a:ext cx="80684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Utilizzare un sottoinsieme degli </a:t>
            </a:r>
            <a:r>
              <a:rPr lang="it-IT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embeddings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generati per il </a:t>
            </a:r>
            <a:r>
              <a:rPr lang="it-IT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</a:t>
            </a:r>
            <a:r>
              <a:rPr lang="it-IT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LTN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su un gruppo di predicati che possono presentare degli </a:t>
            </a:r>
            <a:r>
              <a:rPr lang="it-IT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shift semantici </a:t>
            </a: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 tempo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CF3528F-9477-40AF-95D8-11BAA3830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476" y="4005061"/>
            <a:ext cx="1080000" cy="1080000"/>
          </a:xfrm>
          <a:prstGeom prst="rect">
            <a:avLst/>
          </a:prstGeom>
        </p:spPr>
      </p:pic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E0E41AB7-B848-4F2F-AB73-54A5DB00BCD1}"/>
              </a:ext>
            </a:extLst>
          </p:cNvPr>
          <p:cNvSpPr txBox="1">
            <a:spLocks/>
          </p:cNvSpPr>
          <p:nvPr/>
        </p:nvSpPr>
        <p:spPr>
          <a:xfrm>
            <a:off x="744242" y="2321709"/>
            <a:ext cx="10542065" cy="1170000"/>
          </a:xfrm>
          <a:prstGeom prst="roundRect">
            <a:avLst/>
          </a:prstGeom>
          <a:ln w="38100" cap="flat" cmpd="sng" algn="ctr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Sono stati individuati diversi domini in cui per certe entità si presentano degli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shift semantici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È risultato evidente che la qualità degli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dipende dalla frequenza della parola nel testo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66FF81DD-A749-407B-AD47-9013865B4474}"/>
              </a:ext>
            </a:extLst>
          </p:cNvPr>
          <p:cNvSpPr txBox="1">
            <a:spLocks/>
          </p:cNvSpPr>
          <p:nvPr/>
        </p:nvSpPr>
        <p:spPr>
          <a:xfrm>
            <a:off x="744242" y="5258816"/>
            <a:ext cx="10542065" cy="1168110"/>
          </a:xfrm>
          <a:prstGeom prst="roundRect">
            <a:avLst/>
          </a:prstGeom>
          <a:ln w="38100" cap="flat" cmpd="sng" algn="ctr">
            <a:solidFill>
              <a:schemeClr val="accent2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Le LTN hanno mostrato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performance altalenanti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sia in termini di spazio e di tempo, riuscendo a mantenere validi o invalidare correttamente alcuni predicati definiti, ma fallendo in altri casi.</a:t>
            </a:r>
          </a:p>
        </p:txBody>
      </p:sp>
    </p:spTree>
    <p:extLst>
      <p:ext uri="{BB962C8B-B14F-4D97-AF65-F5344CB8AC3E}">
        <p14:creationId xmlns:p14="http://schemas.microsoft.com/office/powerpoint/2010/main" val="360793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  <p:bldP spid="11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66800" y="1543050"/>
            <a:ext cx="10058400" cy="3771900"/>
          </a:xfrm>
        </p:spPr>
        <p:txBody>
          <a:bodyPr>
            <a:normAutofit/>
          </a:bodyPr>
          <a:lstStyle/>
          <a:p>
            <a:pPr algn="ctr"/>
            <a:r>
              <a:rPr lang="it-IT" sz="9600" dirty="0">
                <a:latin typeface="Cambria" panose="02040503050406030204" pitchFamily="18" charset="0"/>
                <a:ea typeface="Cambria" panose="02040503050406030204" pitchFamily="18" charset="0"/>
              </a:rPr>
              <a:t>Grazie per </a:t>
            </a:r>
            <a:br>
              <a:rPr lang="it-IT" sz="96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9600" dirty="0"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895350" y="6115050"/>
            <a:ext cx="10382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Icons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 made by </a:t>
            </a:r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Freepik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Eucalyp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 from www.flaticon.com</a:t>
            </a:r>
          </a:p>
        </p:txBody>
      </p:sp>
    </p:spTree>
    <p:extLst>
      <p:ext uri="{BB962C8B-B14F-4D97-AF65-F5344CB8AC3E}">
        <p14:creationId xmlns:p14="http://schemas.microsoft.com/office/powerpoint/2010/main" val="24986772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introduzione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EA3B10-B1D1-403F-810F-75F75D0D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684" y="3505201"/>
            <a:ext cx="6206631" cy="273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6D57FC94-4208-4E6D-BA83-F4955B5E5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23" y="776077"/>
            <a:ext cx="11248751" cy="2576723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Gli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prodotti da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W2V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su differenti corpus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non sono allineati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tra loro; 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i.e.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i differenti assi dello spazio vettoriale non corrispondono tra di loro.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Per ovviare al problema viene introdotto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TWEC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Word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Compass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), un approccio che consiste nel: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Addestrare una rete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neurale per le generazione di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sfruttando l’unione dei diversi corpus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Estrarre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da tale rete la matrice degli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del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contesto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compass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Addestrare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una rete neurale per ogni corpus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fissando la matrice del contesto con la matrice estratta</a:t>
            </a:r>
          </a:p>
        </p:txBody>
      </p:sp>
    </p:spTree>
    <p:extLst>
      <p:ext uri="{BB962C8B-B14F-4D97-AF65-F5344CB8AC3E}">
        <p14:creationId xmlns:p14="http://schemas.microsoft.com/office/powerpoint/2010/main" val="180867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metodologia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8AF4AB4-853A-4285-BEB2-C1821CFF7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23" y="776077"/>
            <a:ext cx="11248751" cy="2576723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 caso preso in analisi, sono stati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generati 4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uno per ogni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temporale.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Sono stati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selezionati diversi temi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per i quali sono state indagate le principali entità tramite diversi approcci: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L’evoluzione delle entità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più simili a quella di interesse nei vari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temporali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L’evoluzione della similarità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delle entità più simili per ogni anno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Visualizzazione complessiva dell’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evoluzione di alcune entità di interesse nel tempo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magine 2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44770181-7CB6-490C-B470-402B5F329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200" y="2934000"/>
            <a:ext cx="5088000" cy="3816000"/>
          </a:xfrm>
          <a:prstGeom prst="rect">
            <a:avLst/>
          </a:prstGeom>
        </p:spPr>
      </p:pic>
      <p:pic>
        <p:nvPicPr>
          <p:cNvPr id="6" name="Immagine 5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573812C4-83C5-4BC4-A003-1665AEE9FAE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00" y="2934000"/>
            <a:ext cx="7747200" cy="3816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71AB19C-362F-498F-AD99-B92C68295C0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4212" y="2932492"/>
            <a:ext cx="5203571" cy="3817508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53715A0B-F6B7-4590-AE1E-E7300DF0D88A}"/>
              </a:ext>
            </a:extLst>
          </p:cNvPr>
          <p:cNvSpPr txBox="1">
            <a:spLocks/>
          </p:cNvSpPr>
          <p:nvPr/>
        </p:nvSpPr>
        <p:spPr>
          <a:xfrm>
            <a:off x="471623" y="3429000"/>
            <a:ext cx="11248751" cy="312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 temi individuati sono: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Intelligence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Crisi economica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Guerra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Yugoslava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Guerra in Iraq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Harry Potter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Russia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Star Wars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Università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291CA00-36AD-444B-B774-69288DAD67DD}"/>
              </a:ext>
            </a:extLst>
          </p:cNvPr>
          <p:cNvSpPr txBox="1">
            <a:spLocks/>
          </p:cNvSpPr>
          <p:nvPr/>
        </p:nvSpPr>
        <p:spPr>
          <a:xfrm>
            <a:off x="1507263" y="2747675"/>
            <a:ext cx="9177474" cy="1415022"/>
          </a:xfrm>
          <a:prstGeom prst="roundRect">
            <a:avLst/>
          </a:prstGeom>
          <a:solidFill>
            <a:schemeClr val="accent2"/>
          </a:solidFill>
          <a:ln w="38100">
            <a:solidFill>
              <a:schemeClr val="accent2">
                <a:lumMod val="50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questa presentazione sono mostrati </a:t>
            </a:r>
          </a:p>
          <a:p>
            <a:pPr marL="0" indent="0" algn="ctr">
              <a:buNone/>
            </a:pPr>
            <a:r>
              <a:rPr lang="it-IT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solo i risultati ritenuti interessanti</a:t>
            </a:r>
          </a:p>
        </p:txBody>
      </p:sp>
    </p:spTree>
    <p:extLst>
      <p:ext uri="{BB962C8B-B14F-4D97-AF65-F5344CB8AC3E}">
        <p14:creationId xmlns:p14="http://schemas.microsoft.com/office/powerpoint/2010/main" val="21283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/>
      <p:bldP spid="11" grpId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metodologia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8AF4AB4-853A-4285-BEB2-C1821CFF7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23" y="776077"/>
            <a:ext cx="11248751" cy="2576723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 caso preso in analisi, sono stati generati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uno per ogni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temporale.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Sono stati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selezionati diversi temi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per i quali sono state indagate le principali entità tramite diversi approcci: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L’evoluzione delle entità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più simili a quella di interesse nei vari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temporali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L’evoluzione della similarità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delle entità più simili per ogni anno</a:t>
            </a:r>
          </a:p>
        </p:txBody>
      </p:sp>
      <p:pic>
        <p:nvPicPr>
          <p:cNvPr id="5" name="Immagine 4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EE386B30-2BA9-4A47-A25E-56F02DC6DF76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00" y="2934000"/>
            <a:ext cx="77472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59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metodologia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8AF4AB4-853A-4285-BEB2-C1821CFF7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23" y="776077"/>
            <a:ext cx="11248751" cy="2576723"/>
          </a:xfrm>
        </p:spPr>
        <p:txBody>
          <a:bodyPr>
            <a:norm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 caso preso in analisi, sono stati generati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uno per ogni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temporale.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Sono stati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selezionati diversi temi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per i quali sono state indagate le principali entità tramite diversi approcci: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L’evoluzione delle entità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più simili a quella di interesse nei vari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temporali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L’evoluzione della similarità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delle entità più simili per ogni anno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Visualizzazione complessiva dell’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evoluzione di alcune entità di interesse nel tempo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F6FF55-0F81-41CA-ADF3-2F65F1967B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94212" y="2932492"/>
            <a:ext cx="5203571" cy="381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26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/>
          <p:cNvSpPr>
            <a:spLocks noGrp="1"/>
          </p:cNvSpPr>
          <p:nvPr>
            <p:ph type="title"/>
          </p:nvPr>
        </p:nvSpPr>
        <p:spPr>
          <a:xfrm>
            <a:off x="1066800" y="108000"/>
            <a:ext cx="10058400" cy="628650"/>
          </a:xfrm>
        </p:spPr>
        <p:txBody>
          <a:bodyPr lIns="0" tIns="0" rIns="0" bIns="0" anchor="t" anchorCtr="0">
            <a:normAutofit/>
          </a:bodyPr>
          <a:lstStyle/>
          <a:p>
            <a:pPr algn="ctr"/>
            <a:r>
              <a:rPr lang="it-IT" sz="4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Twec</a:t>
            </a:r>
            <a:r>
              <a:rPr lang="it-IT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 – metodologia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8AF4AB4-853A-4285-BEB2-C1821CFF7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23" y="776078"/>
            <a:ext cx="11248751" cy="1949706"/>
          </a:xfrm>
        </p:spPr>
        <p:txBody>
          <a:bodyPr>
            <a:normAutofit lnSpcReduction="10000"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Nel caso preso in analisi, sono stati generati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4 </a:t>
            </a:r>
            <a:r>
              <a:rPr lang="it-IT" b="1" dirty="0" err="1"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uno per ogni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temporale.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Sono stati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selezionati diversi temi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per i quali sono state indagate le principali entità tramite diversi approcci: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L’evoluzione delle entità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più simili a quella di interesse nei vari </a:t>
            </a:r>
            <a:r>
              <a:rPr lang="it-IT" i="1" dirty="0" err="1">
                <a:latin typeface="Calibri" panose="020F0502020204030204" pitchFamily="34" charset="0"/>
                <a:cs typeface="Calibri" panose="020F0502020204030204" pitchFamily="34" charset="0"/>
              </a:rPr>
              <a:t>slice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temporali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L’evoluzione della similarità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delle entità più simili per ogni anno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Visualizzazione complessiva dell’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evoluzione di alcune entità di interesse nel tempo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6C771C98-DF9E-4F5F-8C9C-775AD4C1502A}"/>
              </a:ext>
            </a:extLst>
          </p:cNvPr>
          <p:cNvSpPr txBox="1">
            <a:spLocks/>
          </p:cNvSpPr>
          <p:nvPr/>
        </p:nvSpPr>
        <p:spPr>
          <a:xfrm>
            <a:off x="471623" y="3429000"/>
            <a:ext cx="11248751" cy="312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 temi individuati sono: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Artificial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Intelligence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Crisi economica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Guerra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Yugoslava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Guerra in Iraq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Harry Potter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Russia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Star Wars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Università</a:t>
            </a:r>
          </a:p>
        </p:txBody>
      </p:sp>
    </p:spTree>
    <p:extLst>
      <p:ext uri="{BB962C8B-B14F-4D97-AF65-F5344CB8AC3E}">
        <p14:creationId xmlns:p14="http://schemas.microsoft.com/office/powerpoint/2010/main" val="2878735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gno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TM03090434[[fn=Legno]]</Template>
  <TotalTime>0</TotalTime>
  <Words>3415</Words>
  <Application>Microsoft Office PowerPoint</Application>
  <PresentationFormat>Widescreen</PresentationFormat>
  <Paragraphs>542</Paragraphs>
  <Slides>44</Slides>
  <Notes>0</Notes>
  <HiddenSlides>14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</vt:lpstr>
      <vt:lpstr>Rockwell</vt:lpstr>
      <vt:lpstr>Rockwell Condensed</vt:lpstr>
      <vt:lpstr>Wingdings</vt:lpstr>
      <vt:lpstr>Legno</vt:lpstr>
      <vt:lpstr>Tltn</vt:lpstr>
      <vt:lpstr>outline</vt:lpstr>
      <vt:lpstr>Introduzione</vt:lpstr>
      <vt:lpstr>obiettivi</vt:lpstr>
      <vt:lpstr>Twec – introduzione</vt:lpstr>
      <vt:lpstr>Twec – metodologia</vt:lpstr>
      <vt:lpstr>Twec – metodologia</vt:lpstr>
      <vt:lpstr>Twec – metodologia</vt:lpstr>
      <vt:lpstr>Twec – metodologia</vt:lpstr>
      <vt:lpstr>Twec – metodologia</vt:lpstr>
      <vt:lpstr>Twec – risultati: Crisi economica</vt:lpstr>
      <vt:lpstr>Twec – risultati: Guerra</vt:lpstr>
      <vt:lpstr>Twec – risultati: Guerra</vt:lpstr>
      <vt:lpstr>Twec – risultati: Guerra in iraq</vt:lpstr>
      <vt:lpstr>Twec – risultati: Guerra Yugoslava</vt:lpstr>
      <vt:lpstr>Twec – risultati: guerra yugoslava</vt:lpstr>
      <vt:lpstr>Twec – risultati: guerra yugoslava</vt:lpstr>
      <vt:lpstr>Twec – risultati: guerra yugoslava</vt:lpstr>
      <vt:lpstr>Twec – risultati: nato</vt:lpstr>
      <vt:lpstr>Twec – risultati: Barack Obama</vt:lpstr>
      <vt:lpstr>Twec – risultati: russia</vt:lpstr>
      <vt:lpstr>Twec – risultati</vt:lpstr>
      <vt:lpstr>Twec – risultati</vt:lpstr>
      <vt:lpstr>Twec – risultati: università</vt:lpstr>
      <vt:lpstr>Twec – risultati</vt:lpstr>
      <vt:lpstr>ltn – introduzione</vt:lpstr>
      <vt:lpstr>ltn – assiomatizzazioni</vt:lpstr>
      <vt:lpstr>ltn – risultati: spazio-tempo</vt:lpstr>
      <vt:lpstr>ltn – risultati: spazio-tempo</vt:lpstr>
      <vt:lpstr>ltn – risultati: spazio-tempo</vt:lpstr>
      <vt:lpstr>ltn – risultati: spazio-tempo</vt:lpstr>
      <vt:lpstr>ltn – risultati: spazio-tempo</vt:lpstr>
      <vt:lpstr>ltn – risultati: spazio-tempo</vt:lpstr>
      <vt:lpstr>ltn – risultati: spazio-tempo</vt:lpstr>
      <vt:lpstr>ltn – risultati: spazio-tempo</vt:lpstr>
      <vt:lpstr>ltn – risultati: spazio-tempo</vt:lpstr>
      <vt:lpstr>ltn – problematiche</vt:lpstr>
      <vt:lpstr>ltn – risultati: semantic shift</vt:lpstr>
      <vt:lpstr>ltn – risultati: semantic shift</vt:lpstr>
      <vt:lpstr>ltn – risultati: semantic shift</vt:lpstr>
      <vt:lpstr>ltn – risultati: semantic shift</vt:lpstr>
      <vt:lpstr>ltn – risultati: semantic shift</vt:lpstr>
      <vt:lpstr>Conclusioni</vt:lpstr>
      <vt:lpstr>Grazie per 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 Carlo Papetti</dc:creator>
  <cp:lastModifiedBy>diego miglio</cp:lastModifiedBy>
  <cp:revision>265</cp:revision>
  <dcterms:created xsi:type="dcterms:W3CDTF">2019-04-24T19:34:09Z</dcterms:created>
  <dcterms:modified xsi:type="dcterms:W3CDTF">2020-02-17T08:55:05Z</dcterms:modified>
</cp:coreProperties>
</file>